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34"/>
  </p:notesMasterIdLst>
  <p:handoutMasterIdLst>
    <p:handoutMasterId r:id="rId35"/>
  </p:handoutMasterIdLst>
  <p:sldIdLst>
    <p:sldId id="256" r:id="rId2"/>
    <p:sldId id="611" r:id="rId3"/>
    <p:sldId id="666" r:id="rId4"/>
    <p:sldId id="667" r:id="rId5"/>
    <p:sldId id="669" r:id="rId6"/>
    <p:sldId id="668" r:id="rId7"/>
    <p:sldId id="610" r:id="rId8"/>
    <p:sldId id="261" r:id="rId9"/>
    <p:sldId id="661" r:id="rId10"/>
    <p:sldId id="627" r:id="rId11"/>
    <p:sldId id="650" r:id="rId12"/>
    <p:sldId id="605" r:id="rId13"/>
    <p:sldId id="671" r:id="rId14"/>
    <p:sldId id="672" r:id="rId15"/>
    <p:sldId id="653" r:id="rId16"/>
    <p:sldId id="652" r:id="rId17"/>
    <p:sldId id="646" r:id="rId18"/>
    <p:sldId id="654" r:id="rId19"/>
    <p:sldId id="655" r:id="rId20"/>
    <p:sldId id="659" r:id="rId21"/>
    <p:sldId id="657" r:id="rId22"/>
    <p:sldId id="656" r:id="rId23"/>
    <p:sldId id="660" r:id="rId24"/>
    <p:sldId id="663" r:id="rId25"/>
    <p:sldId id="664" r:id="rId26"/>
    <p:sldId id="571" r:id="rId27"/>
    <p:sldId id="675" r:id="rId28"/>
    <p:sldId id="670" r:id="rId29"/>
    <p:sldId id="643" r:id="rId30"/>
    <p:sldId id="676" r:id="rId31"/>
    <p:sldId id="677" r:id="rId32"/>
    <p:sldId id="678" r:id="rId33"/>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vi Waldro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1C4"/>
    <a:srgbClr val="B3B701"/>
    <a:srgbClr val="0000FF"/>
    <a:srgbClr val="5DD5FF"/>
    <a:srgbClr val="85DFFF"/>
    <a:srgbClr val="3FCDFF"/>
    <a:srgbClr val="11C1FF"/>
    <a:srgbClr val="0078A2"/>
    <a:srgbClr val="005A7A"/>
    <a:srgbClr val="003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16" autoAdjust="0"/>
    <p:restoredTop sz="96276" autoAdjust="0"/>
  </p:normalViewPr>
  <p:slideViewPr>
    <p:cSldViewPr snapToGrid="0">
      <p:cViewPr varScale="1">
        <p:scale>
          <a:sx n="121" d="100"/>
          <a:sy n="121" d="100"/>
        </p:scale>
        <p:origin x="320" y="184"/>
      </p:cViewPr>
      <p:guideLst>
        <p:guide orient="horz" pos="2160"/>
        <p:guide pos="2880"/>
      </p:guideLst>
    </p:cSldViewPr>
  </p:slideViewPr>
  <p:outlineViewPr>
    <p:cViewPr>
      <p:scale>
        <a:sx n="33" d="100"/>
        <a:sy n="33" d="100"/>
      </p:scale>
      <p:origin x="0" y="2718"/>
    </p:cViewPr>
  </p:outlineViewPr>
  <p:notesTextViewPr>
    <p:cViewPr>
      <p:scale>
        <a:sx n="125" d="100"/>
        <a:sy n="125" d="100"/>
      </p:scale>
      <p:origin x="0" y="0"/>
    </p:cViewPr>
  </p:notesTextViewPr>
  <p:sorterViewPr>
    <p:cViewPr>
      <p:scale>
        <a:sx n="90" d="100"/>
        <a:sy n="90" d="100"/>
      </p:scale>
      <p:origin x="0" y="2388"/>
    </p:cViewPr>
  </p:sorterViewPr>
  <p:notesViewPr>
    <p:cSldViewPr snapToGrid="0">
      <p:cViewPr varScale="1">
        <p:scale>
          <a:sx n="95" d="100"/>
          <a:sy n="95" d="100"/>
        </p:scale>
        <p:origin x="3120" y="20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B10FF-41AA-4CB1-9ED0-0087DA87FE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DD6FAA-8181-4BBD-B019-7AF2BB4412C2}">
      <dgm:prSet/>
      <dgm:spPr/>
      <dgm:t>
        <a:bodyPr/>
        <a:lstStyle/>
        <a:p>
          <a:pPr>
            <a:lnSpc>
              <a:spcPct val="100000"/>
            </a:lnSpc>
          </a:pPr>
          <a:r>
            <a:rPr lang="en-US" dirty="0"/>
            <a:t>Standardizes published microbiome signatures of human health conditions and exposures in a publicly editable Semantic </a:t>
          </a:r>
          <a:r>
            <a:rPr lang="en-US" dirty="0" err="1"/>
            <a:t>MediaWiki</a:t>
          </a:r>
          <a:endParaRPr lang="en-US" dirty="0"/>
        </a:p>
      </dgm:t>
    </dgm:pt>
    <dgm:pt modelId="{FE425100-915B-4A11-9DC0-F30A4C55C180}" type="parTrans" cxnId="{CAE67EE9-E921-4C80-B845-CED8F5E86A58}">
      <dgm:prSet/>
      <dgm:spPr/>
      <dgm:t>
        <a:bodyPr/>
        <a:lstStyle/>
        <a:p>
          <a:endParaRPr lang="en-US"/>
        </a:p>
      </dgm:t>
    </dgm:pt>
    <dgm:pt modelId="{EB24EE43-A85C-4504-A795-C3D49491FB29}" type="sibTrans" cxnId="{CAE67EE9-E921-4C80-B845-CED8F5E86A58}">
      <dgm:prSet/>
      <dgm:spPr/>
      <dgm:t>
        <a:bodyPr/>
        <a:lstStyle/>
        <a:p>
          <a:endParaRPr lang="en-US"/>
        </a:p>
      </dgm:t>
    </dgm:pt>
    <dgm:pt modelId="{C5AA92D4-D11B-4C27-B1FF-F07EC630A7FB}">
      <dgm:prSet/>
      <dgm:spPr/>
      <dgm:t>
        <a:bodyPr/>
        <a:lstStyle/>
        <a:p>
          <a:pPr>
            <a:lnSpc>
              <a:spcPct val="100000"/>
            </a:lnSpc>
          </a:pPr>
          <a:r>
            <a:rPr lang="en-US" dirty="0"/>
            <a:t>Records information including</a:t>
          </a:r>
        </a:p>
      </dgm:t>
    </dgm:pt>
    <dgm:pt modelId="{38FA2521-573C-4A39-A3EA-6C8A0EAA9E9B}" type="parTrans" cxnId="{07FC2144-3875-4BFB-8501-272FBBA80399}">
      <dgm:prSet/>
      <dgm:spPr/>
      <dgm:t>
        <a:bodyPr/>
        <a:lstStyle/>
        <a:p>
          <a:endParaRPr lang="en-US"/>
        </a:p>
      </dgm:t>
    </dgm:pt>
    <dgm:pt modelId="{7EB2C6AA-9285-48A9-8C26-703F9164AB66}" type="sibTrans" cxnId="{07FC2144-3875-4BFB-8501-272FBBA80399}">
      <dgm:prSet/>
      <dgm:spPr/>
      <dgm:t>
        <a:bodyPr/>
        <a:lstStyle/>
        <a:p>
          <a:endParaRPr lang="en-US"/>
        </a:p>
      </dgm:t>
    </dgm:pt>
    <dgm:pt modelId="{39A9DE9D-9753-4F51-B361-8653A019F028}">
      <dgm:prSet/>
      <dgm:spPr/>
      <dgm:t>
        <a:bodyPr/>
        <a:lstStyle/>
        <a:p>
          <a:pPr>
            <a:lnSpc>
              <a:spcPct val="100000"/>
            </a:lnSpc>
          </a:pPr>
          <a:r>
            <a:rPr lang="en-US"/>
            <a:t>Study design</a:t>
          </a:r>
        </a:p>
      </dgm:t>
    </dgm:pt>
    <dgm:pt modelId="{C5CA1512-C438-40D2-8BB7-D4971F03EDE8}" type="parTrans" cxnId="{65400A06-4340-4B59-A679-6913E9D884BA}">
      <dgm:prSet/>
      <dgm:spPr/>
      <dgm:t>
        <a:bodyPr/>
        <a:lstStyle/>
        <a:p>
          <a:endParaRPr lang="en-US"/>
        </a:p>
      </dgm:t>
    </dgm:pt>
    <dgm:pt modelId="{9BD074AC-38CF-410B-9B65-41FCCC96855D}" type="sibTrans" cxnId="{65400A06-4340-4B59-A679-6913E9D884BA}">
      <dgm:prSet/>
      <dgm:spPr/>
      <dgm:t>
        <a:bodyPr/>
        <a:lstStyle/>
        <a:p>
          <a:endParaRPr lang="en-US"/>
        </a:p>
      </dgm:t>
    </dgm:pt>
    <dgm:pt modelId="{F6D62E3B-21FB-48D6-95C4-8AD425BB5FC8}">
      <dgm:prSet/>
      <dgm:spPr/>
      <dgm:t>
        <a:bodyPr/>
        <a:lstStyle/>
        <a:p>
          <a:pPr>
            <a:lnSpc>
              <a:spcPct val="100000"/>
            </a:lnSpc>
          </a:pPr>
          <a:r>
            <a:rPr lang="en-US" dirty="0"/>
            <a:t>Bioinformatic and statistical analysis</a:t>
          </a:r>
        </a:p>
      </dgm:t>
    </dgm:pt>
    <dgm:pt modelId="{F3C949FE-B53F-4436-9703-C048E6147186}" type="parTrans" cxnId="{00D593FB-1860-4E53-B915-7C6610D8B63A}">
      <dgm:prSet/>
      <dgm:spPr/>
      <dgm:t>
        <a:bodyPr/>
        <a:lstStyle/>
        <a:p>
          <a:endParaRPr lang="en-US"/>
        </a:p>
      </dgm:t>
    </dgm:pt>
    <dgm:pt modelId="{3F998EE5-AB22-4795-B28A-47208E651688}" type="sibTrans" cxnId="{00D593FB-1860-4E53-B915-7C6610D8B63A}">
      <dgm:prSet/>
      <dgm:spPr/>
      <dgm:t>
        <a:bodyPr/>
        <a:lstStyle/>
        <a:p>
          <a:endParaRPr lang="en-US"/>
        </a:p>
      </dgm:t>
    </dgm:pt>
    <dgm:pt modelId="{67D38D69-FC14-4310-A66C-02BD866DACDD}">
      <dgm:prSet/>
      <dgm:spPr/>
      <dgm:t>
        <a:bodyPr/>
        <a:lstStyle/>
        <a:p>
          <a:pPr>
            <a:lnSpc>
              <a:spcPct val="100000"/>
            </a:lnSpc>
          </a:pPr>
          <a:r>
            <a:rPr lang="en-US"/>
            <a:t>Diversity measures</a:t>
          </a:r>
        </a:p>
      </dgm:t>
    </dgm:pt>
    <dgm:pt modelId="{0A532435-B314-4930-9A94-7E67CD890AE2}" type="parTrans" cxnId="{166041B5-EE78-4380-9DB0-F724EEECC853}">
      <dgm:prSet/>
      <dgm:spPr/>
      <dgm:t>
        <a:bodyPr/>
        <a:lstStyle/>
        <a:p>
          <a:endParaRPr lang="en-US"/>
        </a:p>
      </dgm:t>
    </dgm:pt>
    <dgm:pt modelId="{8B56E78E-D030-4CA3-AFFD-A26D7429A38F}" type="sibTrans" cxnId="{166041B5-EE78-4380-9DB0-F724EEECC853}">
      <dgm:prSet/>
      <dgm:spPr/>
      <dgm:t>
        <a:bodyPr/>
        <a:lstStyle/>
        <a:p>
          <a:endParaRPr lang="en-US"/>
        </a:p>
      </dgm:t>
    </dgm:pt>
    <dgm:pt modelId="{1D19E4B9-232C-4359-B9EE-25DF8254B15E}">
      <dgm:prSet/>
      <dgm:spPr/>
      <dgm:t>
        <a:bodyPr/>
        <a:lstStyle/>
        <a:p>
          <a:pPr>
            <a:lnSpc>
              <a:spcPct val="100000"/>
            </a:lnSpc>
          </a:pPr>
          <a:r>
            <a:rPr lang="en-US"/>
            <a:t>Differentially abundant taxa</a:t>
          </a:r>
        </a:p>
      </dgm:t>
    </dgm:pt>
    <dgm:pt modelId="{119058D9-E34D-4C9D-B807-3A09877FE029}" type="parTrans" cxnId="{A6474CAB-E948-4AD1-AF73-7861006119FB}">
      <dgm:prSet/>
      <dgm:spPr/>
      <dgm:t>
        <a:bodyPr/>
        <a:lstStyle/>
        <a:p>
          <a:endParaRPr lang="en-US"/>
        </a:p>
      </dgm:t>
    </dgm:pt>
    <dgm:pt modelId="{BF988565-2CC7-4CD4-BD37-F187D38D0E94}" type="sibTrans" cxnId="{A6474CAB-E948-4AD1-AF73-7861006119FB}">
      <dgm:prSet/>
      <dgm:spPr/>
      <dgm:t>
        <a:bodyPr/>
        <a:lstStyle/>
        <a:p>
          <a:endParaRPr lang="en-US"/>
        </a:p>
      </dgm:t>
    </dgm:pt>
    <dgm:pt modelId="{2993F554-8272-6247-AE73-F7260FD3D16B}">
      <dgm:prSet/>
      <dgm:spPr/>
      <dgm:t>
        <a:bodyPr/>
        <a:lstStyle/>
        <a:p>
          <a:pPr>
            <a:lnSpc>
              <a:spcPct val="100000"/>
            </a:lnSpc>
          </a:pPr>
          <a:r>
            <a:rPr lang="en-US" dirty="0"/>
            <a:t>Bulk data export for high-throughput analysis, e.g. </a:t>
          </a:r>
          <a:r>
            <a:rPr lang="en-US" dirty="0" err="1"/>
            <a:t>EnrichmentBrowser</a:t>
          </a:r>
          <a:r>
            <a:rPr lang="en-US" dirty="0"/>
            <a:t> Bioconductor package</a:t>
          </a:r>
        </a:p>
      </dgm:t>
    </dgm:pt>
    <dgm:pt modelId="{DC2969CD-163D-0647-8ECA-9279A3175713}" type="parTrans" cxnId="{5B5761DD-3504-7541-8C33-B44BA2AC6572}">
      <dgm:prSet/>
      <dgm:spPr/>
      <dgm:t>
        <a:bodyPr/>
        <a:lstStyle/>
        <a:p>
          <a:endParaRPr lang="en-US"/>
        </a:p>
      </dgm:t>
    </dgm:pt>
    <dgm:pt modelId="{2EBFDB11-C22C-C244-919B-F28F95D68E52}" type="sibTrans" cxnId="{5B5761DD-3504-7541-8C33-B44BA2AC6572}">
      <dgm:prSet/>
      <dgm:spPr/>
      <dgm:t>
        <a:bodyPr/>
        <a:lstStyle/>
        <a:p>
          <a:endParaRPr lang="en-US"/>
        </a:p>
      </dgm:t>
    </dgm:pt>
    <dgm:pt modelId="{15EA3A76-2B2A-40B6-BD4A-7897D5C1CAEF}" type="pres">
      <dgm:prSet presAssocID="{C33B10FF-41AA-4CB1-9ED0-0087DA87FEE2}" presName="root" presStyleCnt="0">
        <dgm:presLayoutVars>
          <dgm:dir/>
          <dgm:resizeHandles val="exact"/>
        </dgm:presLayoutVars>
      </dgm:prSet>
      <dgm:spPr/>
    </dgm:pt>
    <dgm:pt modelId="{4D7DF49F-C00C-482A-A85D-49E9EA44B58C}" type="pres">
      <dgm:prSet presAssocID="{B9DD6FAA-8181-4BBD-B019-7AF2BB4412C2}" presName="compNode" presStyleCnt="0"/>
      <dgm:spPr/>
    </dgm:pt>
    <dgm:pt modelId="{8E59F525-3423-458E-B948-C0EF6AB0A9D5}" type="pres">
      <dgm:prSet presAssocID="{B9DD6FAA-8181-4BBD-B019-7AF2BB4412C2}" presName="bgRect" presStyleLbl="bgShp" presStyleIdx="0" presStyleCnt="3"/>
      <dgm:spPr/>
    </dgm:pt>
    <dgm:pt modelId="{86288D40-2AED-43A0-B8F6-55B144481A68}" type="pres">
      <dgm:prSet presAssocID="{B9DD6FAA-8181-4BBD-B019-7AF2BB4412C2}" presName="iconRect" presStyleLbl="node1" presStyleIdx="0" presStyleCnt="3"/>
      <dgm:spPr>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Pencil"/>
        </a:ext>
      </dgm:extLst>
    </dgm:pt>
    <dgm:pt modelId="{D4958388-80A7-4025-93AE-666AD07287EB}" type="pres">
      <dgm:prSet presAssocID="{B9DD6FAA-8181-4BBD-B019-7AF2BB4412C2}" presName="spaceRect" presStyleCnt="0"/>
      <dgm:spPr/>
    </dgm:pt>
    <dgm:pt modelId="{BE756690-A76F-4448-B3C1-4EEDD0FF2C25}" type="pres">
      <dgm:prSet presAssocID="{B9DD6FAA-8181-4BBD-B019-7AF2BB4412C2}" presName="parTx" presStyleLbl="revTx" presStyleIdx="0" presStyleCnt="4">
        <dgm:presLayoutVars>
          <dgm:chMax val="0"/>
          <dgm:chPref val="0"/>
        </dgm:presLayoutVars>
      </dgm:prSet>
      <dgm:spPr/>
    </dgm:pt>
    <dgm:pt modelId="{4A41E76E-8FF4-476B-ACB6-B413E91226DE}" type="pres">
      <dgm:prSet presAssocID="{EB24EE43-A85C-4504-A795-C3D49491FB29}" presName="sibTrans" presStyleCnt="0"/>
      <dgm:spPr/>
    </dgm:pt>
    <dgm:pt modelId="{9AC8145D-14D7-41D8-B835-FBD416EFAF16}" type="pres">
      <dgm:prSet presAssocID="{C5AA92D4-D11B-4C27-B1FF-F07EC630A7FB}" presName="compNode" presStyleCnt="0"/>
      <dgm:spPr/>
    </dgm:pt>
    <dgm:pt modelId="{C712CAB5-EE91-4FB8-AF3E-8A59A3D516EA}" type="pres">
      <dgm:prSet presAssocID="{C5AA92D4-D11B-4C27-B1FF-F07EC630A7FB}" presName="bgRect" presStyleLbl="bgShp" presStyleIdx="1" presStyleCnt="3" custScaleY="166865"/>
      <dgm:spPr/>
    </dgm:pt>
    <dgm:pt modelId="{33E1F334-8021-49B2-B2F0-DA8B792C0473}" type="pres">
      <dgm:prSet presAssocID="{C5AA92D4-D11B-4C27-B1FF-F07EC630A7FB}" presName="iconRect" presStyleLbl="node1" presStyleIdx="1"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Table with solid fill"/>
        </a:ext>
      </dgm:extLst>
    </dgm:pt>
    <dgm:pt modelId="{6C8A4F49-27F7-478C-813A-0743403501B1}" type="pres">
      <dgm:prSet presAssocID="{C5AA92D4-D11B-4C27-B1FF-F07EC630A7FB}" presName="spaceRect" presStyleCnt="0"/>
      <dgm:spPr/>
    </dgm:pt>
    <dgm:pt modelId="{A2BD1127-CEF3-4BA0-B422-B17D6FBCE11D}" type="pres">
      <dgm:prSet presAssocID="{C5AA92D4-D11B-4C27-B1FF-F07EC630A7FB}" presName="parTx" presStyleLbl="revTx" presStyleIdx="1" presStyleCnt="4">
        <dgm:presLayoutVars>
          <dgm:chMax val="0"/>
          <dgm:chPref val="0"/>
        </dgm:presLayoutVars>
      </dgm:prSet>
      <dgm:spPr/>
    </dgm:pt>
    <dgm:pt modelId="{264C0D39-3AF2-499C-B323-B5EF09A6CC1D}" type="pres">
      <dgm:prSet presAssocID="{C5AA92D4-D11B-4C27-B1FF-F07EC630A7FB}" presName="desTx" presStyleLbl="revTx" presStyleIdx="2" presStyleCnt="4">
        <dgm:presLayoutVars/>
      </dgm:prSet>
      <dgm:spPr/>
    </dgm:pt>
    <dgm:pt modelId="{D069483A-4207-5546-8CED-8F2F1AD9E03B}" type="pres">
      <dgm:prSet presAssocID="{7EB2C6AA-9285-48A9-8C26-703F9164AB66}" presName="sibTrans" presStyleCnt="0"/>
      <dgm:spPr/>
    </dgm:pt>
    <dgm:pt modelId="{CFB71F2A-90C6-744B-8216-E3074266B9B8}" type="pres">
      <dgm:prSet presAssocID="{2993F554-8272-6247-AE73-F7260FD3D16B}" presName="compNode" presStyleCnt="0"/>
      <dgm:spPr/>
    </dgm:pt>
    <dgm:pt modelId="{05CAA021-821B-CE4B-A503-1C1C26B3878B}" type="pres">
      <dgm:prSet presAssocID="{2993F554-8272-6247-AE73-F7260FD3D16B}" presName="bgRect" presStyleLbl="bgShp" presStyleIdx="2" presStyleCnt="3"/>
      <dgm:spPr/>
    </dgm:pt>
    <dgm:pt modelId="{AE220E33-98F1-AC41-A876-B1E8207F141B}" type="pres">
      <dgm:prSet presAssocID="{2993F554-8272-6247-AE73-F7260FD3D16B}"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tabase"/>
        </a:ext>
      </dgm:extLst>
    </dgm:pt>
    <dgm:pt modelId="{BA8741A0-1589-824B-BBE8-23E6AA5D3DD6}" type="pres">
      <dgm:prSet presAssocID="{2993F554-8272-6247-AE73-F7260FD3D16B}" presName="spaceRect" presStyleCnt="0"/>
      <dgm:spPr/>
    </dgm:pt>
    <dgm:pt modelId="{71241003-794E-274A-9EA7-29AD571AD438}" type="pres">
      <dgm:prSet presAssocID="{2993F554-8272-6247-AE73-F7260FD3D16B}" presName="parTx" presStyleLbl="revTx" presStyleIdx="3" presStyleCnt="4">
        <dgm:presLayoutVars>
          <dgm:chMax val="0"/>
          <dgm:chPref val="0"/>
        </dgm:presLayoutVars>
      </dgm:prSet>
      <dgm:spPr/>
    </dgm:pt>
  </dgm:ptLst>
  <dgm:cxnLst>
    <dgm:cxn modelId="{65400A06-4340-4B59-A679-6913E9D884BA}" srcId="{C5AA92D4-D11B-4C27-B1FF-F07EC630A7FB}" destId="{39A9DE9D-9753-4F51-B361-8653A019F028}" srcOrd="0" destOrd="0" parTransId="{C5CA1512-C438-40D2-8BB7-D4971F03EDE8}" sibTransId="{9BD074AC-38CF-410B-9B65-41FCCC96855D}"/>
    <dgm:cxn modelId="{07FC2144-3875-4BFB-8501-272FBBA80399}" srcId="{C33B10FF-41AA-4CB1-9ED0-0087DA87FEE2}" destId="{C5AA92D4-D11B-4C27-B1FF-F07EC630A7FB}" srcOrd="1" destOrd="0" parTransId="{38FA2521-573C-4A39-A3EA-6C8A0EAA9E9B}" sibTransId="{7EB2C6AA-9285-48A9-8C26-703F9164AB66}"/>
    <dgm:cxn modelId="{8AF7B054-BA6E-AD4A-8C5A-0A19E7D2BF21}" type="presOf" srcId="{67D38D69-FC14-4310-A66C-02BD866DACDD}" destId="{264C0D39-3AF2-499C-B323-B5EF09A6CC1D}" srcOrd="0" destOrd="2" presId="urn:microsoft.com/office/officeart/2018/2/layout/IconVerticalSolidList"/>
    <dgm:cxn modelId="{518C8C60-B451-9243-B016-D99CFD3FAA03}" type="presOf" srcId="{39A9DE9D-9753-4F51-B361-8653A019F028}" destId="{264C0D39-3AF2-499C-B323-B5EF09A6CC1D}" srcOrd="0" destOrd="0" presId="urn:microsoft.com/office/officeart/2018/2/layout/IconVerticalSolidList"/>
    <dgm:cxn modelId="{BE140D6F-1145-644E-AF97-F474931D8419}" type="presOf" srcId="{2993F554-8272-6247-AE73-F7260FD3D16B}" destId="{71241003-794E-274A-9EA7-29AD571AD438}" srcOrd="0" destOrd="0" presId="urn:microsoft.com/office/officeart/2018/2/layout/IconVerticalSolidList"/>
    <dgm:cxn modelId="{72B30BA5-F9D7-E248-B2EA-430A3B2ED7B0}" type="presOf" srcId="{1D19E4B9-232C-4359-B9EE-25DF8254B15E}" destId="{264C0D39-3AF2-499C-B323-B5EF09A6CC1D}" srcOrd="0" destOrd="3" presId="urn:microsoft.com/office/officeart/2018/2/layout/IconVerticalSolidList"/>
    <dgm:cxn modelId="{7C951CAA-D3AF-4251-ACB0-8FA0FEF03DC5}" type="presOf" srcId="{C33B10FF-41AA-4CB1-9ED0-0087DA87FEE2}" destId="{15EA3A76-2B2A-40B6-BD4A-7897D5C1CAEF}" srcOrd="0" destOrd="0" presId="urn:microsoft.com/office/officeart/2018/2/layout/IconVerticalSolidList"/>
    <dgm:cxn modelId="{A6474CAB-E948-4AD1-AF73-7861006119FB}" srcId="{C5AA92D4-D11B-4C27-B1FF-F07EC630A7FB}" destId="{1D19E4B9-232C-4359-B9EE-25DF8254B15E}" srcOrd="3" destOrd="0" parTransId="{119058D9-E34D-4C9D-B807-3A09877FE029}" sibTransId="{BF988565-2CC7-4CD4-BD37-F187D38D0E94}"/>
    <dgm:cxn modelId="{166041B5-EE78-4380-9DB0-F724EEECC853}" srcId="{C5AA92D4-D11B-4C27-B1FF-F07EC630A7FB}" destId="{67D38D69-FC14-4310-A66C-02BD866DACDD}" srcOrd="2" destOrd="0" parTransId="{0A532435-B314-4930-9A94-7E67CD890AE2}" sibTransId="{8B56E78E-D030-4CA3-AFFD-A26D7429A38F}"/>
    <dgm:cxn modelId="{99632EC1-6130-2045-BF53-60C3C979E7CE}" type="presOf" srcId="{C5AA92D4-D11B-4C27-B1FF-F07EC630A7FB}" destId="{A2BD1127-CEF3-4BA0-B422-B17D6FBCE11D}" srcOrd="0" destOrd="0" presId="urn:microsoft.com/office/officeart/2018/2/layout/IconVerticalSolidList"/>
    <dgm:cxn modelId="{F93542C4-61F1-6745-ABB1-C325D01BB7F1}" type="presOf" srcId="{F6D62E3B-21FB-48D6-95C4-8AD425BB5FC8}" destId="{264C0D39-3AF2-499C-B323-B5EF09A6CC1D}" srcOrd="0" destOrd="1" presId="urn:microsoft.com/office/officeart/2018/2/layout/IconVerticalSolidList"/>
    <dgm:cxn modelId="{E76B7FCE-4225-F74F-BFDF-81A159DC811D}" type="presOf" srcId="{B9DD6FAA-8181-4BBD-B019-7AF2BB4412C2}" destId="{BE756690-A76F-4448-B3C1-4EEDD0FF2C25}" srcOrd="0" destOrd="0" presId="urn:microsoft.com/office/officeart/2018/2/layout/IconVerticalSolidList"/>
    <dgm:cxn modelId="{5B5761DD-3504-7541-8C33-B44BA2AC6572}" srcId="{C33B10FF-41AA-4CB1-9ED0-0087DA87FEE2}" destId="{2993F554-8272-6247-AE73-F7260FD3D16B}" srcOrd="2" destOrd="0" parTransId="{DC2969CD-163D-0647-8ECA-9279A3175713}" sibTransId="{2EBFDB11-C22C-C244-919B-F28F95D68E52}"/>
    <dgm:cxn modelId="{CAE67EE9-E921-4C80-B845-CED8F5E86A58}" srcId="{C33B10FF-41AA-4CB1-9ED0-0087DA87FEE2}" destId="{B9DD6FAA-8181-4BBD-B019-7AF2BB4412C2}" srcOrd="0" destOrd="0" parTransId="{FE425100-915B-4A11-9DC0-F30A4C55C180}" sibTransId="{EB24EE43-A85C-4504-A795-C3D49491FB29}"/>
    <dgm:cxn modelId="{00D593FB-1860-4E53-B915-7C6610D8B63A}" srcId="{C5AA92D4-D11B-4C27-B1FF-F07EC630A7FB}" destId="{F6D62E3B-21FB-48D6-95C4-8AD425BB5FC8}" srcOrd="1" destOrd="0" parTransId="{F3C949FE-B53F-4436-9703-C048E6147186}" sibTransId="{3F998EE5-AB22-4795-B28A-47208E651688}"/>
    <dgm:cxn modelId="{BEE70D82-B6C1-2240-BFE2-425EC3FFB70E}" type="presParOf" srcId="{15EA3A76-2B2A-40B6-BD4A-7897D5C1CAEF}" destId="{4D7DF49F-C00C-482A-A85D-49E9EA44B58C}" srcOrd="0" destOrd="0" presId="urn:microsoft.com/office/officeart/2018/2/layout/IconVerticalSolidList"/>
    <dgm:cxn modelId="{67574D52-ABB0-6D48-908E-77D4CB186722}" type="presParOf" srcId="{4D7DF49F-C00C-482A-A85D-49E9EA44B58C}" destId="{8E59F525-3423-458E-B948-C0EF6AB0A9D5}" srcOrd="0" destOrd="0" presId="urn:microsoft.com/office/officeart/2018/2/layout/IconVerticalSolidList"/>
    <dgm:cxn modelId="{D686A6B2-E2FA-1D40-9D5A-100C1B5DCCBB}" type="presParOf" srcId="{4D7DF49F-C00C-482A-A85D-49E9EA44B58C}" destId="{86288D40-2AED-43A0-B8F6-55B144481A68}" srcOrd="1" destOrd="0" presId="urn:microsoft.com/office/officeart/2018/2/layout/IconVerticalSolidList"/>
    <dgm:cxn modelId="{DAF20C70-2D7E-F74A-BC16-7C0BD718C96C}" type="presParOf" srcId="{4D7DF49F-C00C-482A-A85D-49E9EA44B58C}" destId="{D4958388-80A7-4025-93AE-666AD07287EB}" srcOrd="2" destOrd="0" presId="urn:microsoft.com/office/officeart/2018/2/layout/IconVerticalSolidList"/>
    <dgm:cxn modelId="{571D466E-057C-4244-90C2-0B531427E5CC}" type="presParOf" srcId="{4D7DF49F-C00C-482A-A85D-49E9EA44B58C}" destId="{BE756690-A76F-4448-B3C1-4EEDD0FF2C25}" srcOrd="3" destOrd="0" presId="urn:microsoft.com/office/officeart/2018/2/layout/IconVerticalSolidList"/>
    <dgm:cxn modelId="{1886C3D6-4941-E242-B1AD-1C0DCE20A68A}" type="presParOf" srcId="{15EA3A76-2B2A-40B6-BD4A-7897D5C1CAEF}" destId="{4A41E76E-8FF4-476B-ACB6-B413E91226DE}" srcOrd="1" destOrd="0" presId="urn:microsoft.com/office/officeart/2018/2/layout/IconVerticalSolidList"/>
    <dgm:cxn modelId="{99889F7E-022B-1147-A3DC-02DA1BB716C2}" type="presParOf" srcId="{15EA3A76-2B2A-40B6-BD4A-7897D5C1CAEF}" destId="{9AC8145D-14D7-41D8-B835-FBD416EFAF16}" srcOrd="2" destOrd="0" presId="urn:microsoft.com/office/officeart/2018/2/layout/IconVerticalSolidList"/>
    <dgm:cxn modelId="{CC22C6F2-525D-FA40-BECB-3A21E381526F}" type="presParOf" srcId="{9AC8145D-14D7-41D8-B835-FBD416EFAF16}" destId="{C712CAB5-EE91-4FB8-AF3E-8A59A3D516EA}" srcOrd="0" destOrd="0" presId="urn:microsoft.com/office/officeart/2018/2/layout/IconVerticalSolidList"/>
    <dgm:cxn modelId="{5EE20838-99AA-6A48-B999-9D4C11C925F1}" type="presParOf" srcId="{9AC8145D-14D7-41D8-B835-FBD416EFAF16}" destId="{33E1F334-8021-49B2-B2F0-DA8B792C0473}" srcOrd="1" destOrd="0" presId="urn:microsoft.com/office/officeart/2018/2/layout/IconVerticalSolidList"/>
    <dgm:cxn modelId="{FD288520-E6CF-EC43-AAF0-DD2591E1FDDC}" type="presParOf" srcId="{9AC8145D-14D7-41D8-B835-FBD416EFAF16}" destId="{6C8A4F49-27F7-478C-813A-0743403501B1}" srcOrd="2" destOrd="0" presId="urn:microsoft.com/office/officeart/2018/2/layout/IconVerticalSolidList"/>
    <dgm:cxn modelId="{B6A4DCBC-4D33-7446-B33C-A7E4C70F6435}" type="presParOf" srcId="{9AC8145D-14D7-41D8-B835-FBD416EFAF16}" destId="{A2BD1127-CEF3-4BA0-B422-B17D6FBCE11D}" srcOrd="3" destOrd="0" presId="urn:microsoft.com/office/officeart/2018/2/layout/IconVerticalSolidList"/>
    <dgm:cxn modelId="{B38D83D5-E292-0740-9151-7C7F23325B23}" type="presParOf" srcId="{9AC8145D-14D7-41D8-B835-FBD416EFAF16}" destId="{264C0D39-3AF2-499C-B323-B5EF09A6CC1D}" srcOrd="4" destOrd="0" presId="urn:microsoft.com/office/officeart/2018/2/layout/IconVerticalSolidList"/>
    <dgm:cxn modelId="{3E66F770-6128-8B42-BB57-C56332BAF9DA}" type="presParOf" srcId="{15EA3A76-2B2A-40B6-BD4A-7897D5C1CAEF}" destId="{D069483A-4207-5546-8CED-8F2F1AD9E03B}" srcOrd="3" destOrd="0" presId="urn:microsoft.com/office/officeart/2018/2/layout/IconVerticalSolidList"/>
    <dgm:cxn modelId="{0C4878E0-25AA-D44F-8A49-9B0097A2D79B}" type="presParOf" srcId="{15EA3A76-2B2A-40B6-BD4A-7897D5C1CAEF}" destId="{CFB71F2A-90C6-744B-8216-E3074266B9B8}" srcOrd="4" destOrd="0" presId="urn:microsoft.com/office/officeart/2018/2/layout/IconVerticalSolidList"/>
    <dgm:cxn modelId="{F0C0A8E5-C00B-DE41-B9D2-F72A6525805F}" type="presParOf" srcId="{CFB71F2A-90C6-744B-8216-E3074266B9B8}" destId="{05CAA021-821B-CE4B-A503-1C1C26B3878B}" srcOrd="0" destOrd="0" presId="urn:microsoft.com/office/officeart/2018/2/layout/IconVerticalSolidList"/>
    <dgm:cxn modelId="{D92868E3-59CA-C044-AFBD-7534B64DF23C}" type="presParOf" srcId="{CFB71F2A-90C6-744B-8216-E3074266B9B8}" destId="{AE220E33-98F1-AC41-A876-B1E8207F141B}" srcOrd="1" destOrd="0" presId="urn:microsoft.com/office/officeart/2018/2/layout/IconVerticalSolidList"/>
    <dgm:cxn modelId="{164C880E-E24F-A048-83CB-68F3123281B3}" type="presParOf" srcId="{CFB71F2A-90C6-744B-8216-E3074266B9B8}" destId="{BA8741A0-1589-824B-BBE8-23E6AA5D3DD6}" srcOrd="2" destOrd="0" presId="urn:microsoft.com/office/officeart/2018/2/layout/IconVerticalSolidList"/>
    <dgm:cxn modelId="{C9BDCF16-A6E5-194D-A764-8F096B949F78}" type="presParOf" srcId="{CFB71F2A-90C6-744B-8216-E3074266B9B8}" destId="{71241003-794E-274A-9EA7-29AD571AD4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C4687-AFAE-4B70-A967-D714F177FE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A35FC2-114C-4707-A7D5-1CF8A3D4264A}">
      <dgm:prSet/>
      <dgm:spPr/>
      <dgm:t>
        <a:bodyPr/>
        <a:lstStyle/>
        <a:p>
          <a:r>
            <a:rPr lang="en-US" dirty="0"/>
            <a:t>Gopalakrishnan, V. </a:t>
          </a:r>
          <a:r>
            <a:rPr lang="en-US" i="1" dirty="0"/>
            <a:t>et al.</a:t>
          </a:r>
          <a:r>
            <a:rPr lang="en-US" dirty="0"/>
            <a:t> Gut microbiome modulates response to anti-PD-1 immunotherapy in melanoma patients. </a:t>
          </a:r>
          <a:r>
            <a:rPr lang="en-US" i="1" dirty="0"/>
            <a:t>Science</a:t>
          </a:r>
          <a:r>
            <a:rPr lang="en-US" dirty="0"/>
            <a:t> </a:t>
          </a:r>
          <a:r>
            <a:rPr lang="en-US" b="1" dirty="0"/>
            <a:t>359</a:t>
          </a:r>
          <a:r>
            <a:rPr lang="en-US" dirty="0"/>
            <a:t>, 97–103 (2018)</a:t>
          </a:r>
        </a:p>
      </dgm:t>
    </dgm:pt>
    <dgm:pt modelId="{10ECC812-447A-4A31-B387-F2EFB8BCA20A}" type="parTrans" cxnId="{5F17CCE6-0F3C-4F67-90AA-BECC056329BC}">
      <dgm:prSet/>
      <dgm:spPr/>
      <dgm:t>
        <a:bodyPr/>
        <a:lstStyle/>
        <a:p>
          <a:endParaRPr lang="en-US"/>
        </a:p>
      </dgm:t>
    </dgm:pt>
    <dgm:pt modelId="{B2962FA9-B51B-4D80-8443-E35BD11FE0A2}" type="sibTrans" cxnId="{5F17CCE6-0F3C-4F67-90AA-BECC056329BC}">
      <dgm:prSet/>
      <dgm:spPr/>
      <dgm:t>
        <a:bodyPr/>
        <a:lstStyle/>
        <a:p>
          <a:endParaRPr lang="en-US"/>
        </a:p>
      </dgm:t>
    </dgm:pt>
    <dgm:pt modelId="{AB9EF4AD-12C9-4511-A885-165EF2CD3B67}">
      <dgm:prSet/>
      <dgm:spPr/>
      <dgm:t>
        <a:bodyPr/>
        <a:lstStyle/>
        <a:p>
          <a:r>
            <a:rPr lang="en-US"/>
            <a:t>Li, L. &amp; Ye, J. Characterization of gut microbiota in patients with primary hepatocellular carcinoma received immune checkpoint inhibitors: A Chinese population-based study. </a:t>
          </a:r>
          <a:r>
            <a:rPr lang="en-US" i="1"/>
            <a:t>Medicine </a:t>
          </a:r>
          <a:r>
            <a:rPr lang="en-US" b="1"/>
            <a:t>99</a:t>
          </a:r>
          <a:r>
            <a:rPr lang="en-US"/>
            <a:t>, e21788 (2020)</a:t>
          </a:r>
        </a:p>
      </dgm:t>
    </dgm:pt>
    <dgm:pt modelId="{BC2C99F7-3BB9-469B-8400-FE44062EEF13}" type="parTrans" cxnId="{8FB5BBCD-FE75-44B8-ACC0-BAA98D6809FD}">
      <dgm:prSet/>
      <dgm:spPr/>
      <dgm:t>
        <a:bodyPr/>
        <a:lstStyle/>
        <a:p>
          <a:endParaRPr lang="en-US"/>
        </a:p>
      </dgm:t>
    </dgm:pt>
    <dgm:pt modelId="{44682C83-C84B-4D5B-A9BF-FAE385FE8E73}" type="sibTrans" cxnId="{8FB5BBCD-FE75-44B8-ACC0-BAA98D6809FD}">
      <dgm:prSet/>
      <dgm:spPr/>
      <dgm:t>
        <a:bodyPr/>
        <a:lstStyle/>
        <a:p>
          <a:endParaRPr lang="en-US"/>
        </a:p>
      </dgm:t>
    </dgm:pt>
    <dgm:pt modelId="{A02541BB-8904-304F-A5E3-F97E55C6485A}" type="pres">
      <dgm:prSet presAssocID="{924C4687-AFAE-4B70-A967-D714F177FEA2}" presName="linear" presStyleCnt="0">
        <dgm:presLayoutVars>
          <dgm:animLvl val="lvl"/>
          <dgm:resizeHandles val="exact"/>
        </dgm:presLayoutVars>
      </dgm:prSet>
      <dgm:spPr/>
    </dgm:pt>
    <dgm:pt modelId="{4F559105-E940-EB4E-84DA-48B309C87D04}" type="pres">
      <dgm:prSet presAssocID="{66A35FC2-114C-4707-A7D5-1CF8A3D4264A}" presName="parentText" presStyleLbl="node1" presStyleIdx="0" presStyleCnt="2">
        <dgm:presLayoutVars>
          <dgm:chMax val="0"/>
          <dgm:bulletEnabled val="1"/>
        </dgm:presLayoutVars>
      </dgm:prSet>
      <dgm:spPr/>
    </dgm:pt>
    <dgm:pt modelId="{C21DBC94-8621-4040-826A-E27E74F09E06}" type="pres">
      <dgm:prSet presAssocID="{B2962FA9-B51B-4D80-8443-E35BD11FE0A2}" presName="spacer" presStyleCnt="0"/>
      <dgm:spPr/>
    </dgm:pt>
    <dgm:pt modelId="{E47F993F-2080-3744-BB6F-D7FF726C882F}" type="pres">
      <dgm:prSet presAssocID="{AB9EF4AD-12C9-4511-A885-165EF2CD3B67}" presName="parentText" presStyleLbl="node1" presStyleIdx="1" presStyleCnt="2">
        <dgm:presLayoutVars>
          <dgm:chMax val="0"/>
          <dgm:bulletEnabled val="1"/>
        </dgm:presLayoutVars>
      </dgm:prSet>
      <dgm:spPr/>
    </dgm:pt>
  </dgm:ptLst>
  <dgm:cxnLst>
    <dgm:cxn modelId="{D5CA3248-6FE4-A949-967D-4D4DADEEBD7C}" type="presOf" srcId="{AB9EF4AD-12C9-4511-A885-165EF2CD3B67}" destId="{E47F993F-2080-3744-BB6F-D7FF726C882F}" srcOrd="0" destOrd="0" presId="urn:microsoft.com/office/officeart/2005/8/layout/vList2"/>
    <dgm:cxn modelId="{ACA23154-CBD0-0E42-ABDA-2E10FBFD5D53}" type="presOf" srcId="{66A35FC2-114C-4707-A7D5-1CF8A3D4264A}" destId="{4F559105-E940-EB4E-84DA-48B309C87D04}" srcOrd="0" destOrd="0" presId="urn:microsoft.com/office/officeart/2005/8/layout/vList2"/>
    <dgm:cxn modelId="{8FB5BBCD-FE75-44B8-ACC0-BAA98D6809FD}" srcId="{924C4687-AFAE-4B70-A967-D714F177FEA2}" destId="{AB9EF4AD-12C9-4511-A885-165EF2CD3B67}" srcOrd="1" destOrd="0" parTransId="{BC2C99F7-3BB9-469B-8400-FE44062EEF13}" sibTransId="{44682C83-C84B-4D5B-A9BF-FAE385FE8E73}"/>
    <dgm:cxn modelId="{949DC4E4-EA0B-A94B-82A5-F85F8C342564}" type="presOf" srcId="{924C4687-AFAE-4B70-A967-D714F177FEA2}" destId="{A02541BB-8904-304F-A5E3-F97E55C6485A}" srcOrd="0" destOrd="0" presId="urn:microsoft.com/office/officeart/2005/8/layout/vList2"/>
    <dgm:cxn modelId="{5F17CCE6-0F3C-4F67-90AA-BECC056329BC}" srcId="{924C4687-AFAE-4B70-A967-D714F177FEA2}" destId="{66A35FC2-114C-4707-A7D5-1CF8A3D4264A}" srcOrd="0" destOrd="0" parTransId="{10ECC812-447A-4A31-B387-F2EFB8BCA20A}" sibTransId="{B2962FA9-B51B-4D80-8443-E35BD11FE0A2}"/>
    <dgm:cxn modelId="{D4E5234A-EE67-3B45-B4C7-9D6403918B30}" type="presParOf" srcId="{A02541BB-8904-304F-A5E3-F97E55C6485A}" destId="{4F559105-E940-EB4E-84DA-48B309C87D04}" srcOrd="0" destOrd="0" presId="urn:microsoft.com/office/officeart/2005/8/layout/vList2"/>
    <dgm:cxn modelId="{E81E3D2A-C8A1-3F42-8E88-293A0CFEBCF2}" type="presParOf" srcId="{A02541BB-8904-304F-A5E3-F97E55C6485A}" destId="{C21DBC94-8621-4040-826A-E27E74F09E06}" srcOrd="1" destOrd="0" presId="urn:microsoft.com/office/officeart/2005/8/layout/vList2"/>
    <dgm:cxn modelId="{465448AD-CAA2-1344-8906-9A702A4CF094}" type="presParOf" srcId="{A02541BB-8904-304F-A5E3-F97E55C6485A}" destId="{E47F993F-2080-3744-BB6F-D7FF726C882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9F525-3423-458E-B948-C0EF6AB0A9D5}">
      <dsp:nvSpPr>
        <dsp:cNvPr id="0" name=""/>
        <dsp:cNvSpPr/>
      </dsp:nvSpPr>
      <dsp:spPr>
        <a:xfrm>
          <a:off x="0" y="236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288D40-2AED-43A0-B8F6-55B144481A68}">
      <dsp:nvSpPr>
        <dsp:cNvPr id="0" name=""/>
        <dsp:cNvSpPr/>
      </dsp:nvSpPr>
      <dsp:spPr>
        <a:xfrm>
          <a:off x="174396" y="132082"/>
          <a:ext cx="317084" cy="317084"/>
        </a:xfrm>
        <a:prstGeom prst="rect">
          <a:avLst/>
        </a:prstGeom>
        <a:blipFill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756690-A76F-4448-B3C1-4EEDD0FF2C25}">
      <dsp:nvSpPr>
        <dsp:cNvPr id="0" name=""/>
        <dsp:cNvSpPr/>
      </dsp:nvSpPr>
      <dsp:spPr>
        <a:xfrm>
          <a:off x="665877" y="236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Standardizes published microbiome signatures of human health conditions and exposures in a publicly editable Semantic </a:t>
          </a:r>
          <a:r>
            <a:rPr lang="en-US" sz="1400" kern="1200" dirty="0" err="1"/>
            <a:t>MediaWiki</a:t>
          </a:r>
          <a:endParaRPr lang="en-US" sz="1400" kern="1200" dirty="0"/>
        </a:p>
      </dsp:txBody>
      <dsp:txXfrm>
        <a:off x="665877" y="2366"/>
        <a:ext cx="7443801" cy="576517"/>
      </dsp:txXfrm>
    </dsp:sp>
    <dsp:sp modelId="{C712CAB5-EE91-4FB8-AF3E-8A59A3D516EA}">
      <dsp:nvSpPr>
        <dsp:cNvPr id="0" name=""/>
        <dsp:cNvSpPr/>
      </dsp:nvSpPr>
      <dsp:spPr>
        <a:xfrm>
          <a:off x="0" y="723012"/>
          <a:ext cx="8110330" cy="9620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1F334-8021-49B2-B2F0-DA8B792C0473}">
      <dsp:nvSpPr>
        <dsp:cNvPr id="0" name=""/>
        <dsp:cNvSpPr/>
      </dsp:nvSpPr>
      <dsp:spPr>
        <a:xfrm>
          <a:off x="174396" y="1045472"/>
          <a:ext cx="317084" cy="317084"/>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BD1127-CEF3-4BA0-B422-B17D6FBCE11D}">
      <dsp:nvSpPr>
        <dsp:cNvPr id="0" name=""/>
        <dsp:cNvSpPr/>
      </dsp:nvSpPr>
      <dsp:spPr>
        <a:xfrm>
          <a:off x="665877" y="915756"/>
          <a:ext cx="3649648"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Records information including</a:t>
          </a:r>
        </a:p>
      </dsp:txBody>
      <dsp:txXfrm>
        <a:off x="665877" y="915756"/>
        <a:ext cx="3649648" cy="576517"/>
      </dsp:txXfrm>
    </dsp:sp>
    <dsp:sp modelId="{264C0D39-3AF2-499C-B323-B5EF09A6CC1D}">
      <dsp:nvSpPr>
        <dsp:cNvPr id="0" name=""/>
        <dsp:cNvSpPr/>
      </dsp:nvSpPr>
      <dsp:spPr>
        <a:xfrm>
          <a:off x="4315525" y="915756"/>
          <a:ext cx="3794153"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488950">
            <a:lnSpc>
              <a:spcPct val="100000"/>
            </a:lnSpc>
            <a:spcBef>
              <a:spcPct val="0"/>
            </a:spcBef>
            <a:spcAft>
              <a:spcPct val="35000"/>
            </a:spcAft>
            <a:buNone/>
          </a:pPr>
          <a:r>
            <a:rPr lang="en-US" sz="1100" kern="1200"/>
            <a:t>Study design</a:t>
          </a:r>
        </a:p>
        <a:p>
          <a:pPr marL="0" lvl="0" indent="0" algn="l" defTabSz="488950">
            <a:lnSpc>
              <a:spcPct val="100000"/>
            </a:lnSpc>
            <a:spcBef>
              <a:spcPct val="0"/>
            </a:spcBef>
            <a:spcAft>
              <a:spcPct val="35000"/>
            </a:spcAft>
            <a:buNone/>
          </a:pPr>
          <a:r>
            <a:rPr lang="en-US" sz="1100" kern="1200" dirty="0"/>
            <a:t>Bioinformatic and statistical analysis</a:t>
          </a:r>
        </a:p>
        <a:p>
          <a:pPr marL="0" lvl="0" indent="0" algn="l" defTabSz="488950">
            <a:lnSpc>
              <a:spcPct val="100000"/>
            </a:lnSpc>
            <a:spcBef>
              <a:spcPct val="0"/>
            </a:spcBef>
            <a:spcAft>
              <a:spcPct val="35000"/>
            </a:spcAft>
            <a:buNone/>
          </a:pPr>
          <a:r>
            <a:rPr lang="en-US" sz="1100" kern="1200"/>
            <a:t>Diversity measures</a:t>
          </a:r>
        </a:p>
        <a:p>
          <a:pPr marL="0" lvl="0" indent="0" algn="l" defTabSz="488950">
            <a:lnSpc>
              <a:spcPct val="100000"/>
            </a:lnSpc>
            <a:spcBef>
              <a:spcPct val="0"/>
            </a:spcBef>
            <a:spcAft>
              <a:spcPct val="35000"/>
            </a:spcAft>
            <a:buNone/>
          </a:pPr>
          <a:r>
            <a:rPr lang="en-US" sz="1100" kern="1200"/>
            <a:t>Differentially abundant taxa</a:t>
          </a:r>
        </a:p>
      </dsp:txBody>
      <dsp:txXfrm>
        <a:off x="4315525" y="915756"/>
        <a:ext cx="3794153" cy="576517"/>
      </dsp:txXfrm>
    </dsp:sp>
    <dsp:sp modelId="{05CAA021-821B-CE4B-A503-1C1C26B3878B}">
      <dsp:nvSpPr>
        <dsp:cNvPr id="0" name=""/>
        <dsp:cNvSpPr/>
      </dsp:nvSpPr>
      <dsp:spPr>
        <a:xfrm>
          <a:off x="0" y="1829146"/>
          <a:ext cx="8110330" cy="5765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20E33-98F1-AC41-A876-B1E8207F141B}">
      <dsp:nvSpPr>
        <dsp:cNvPr id="0" name=""/>
        <dsp:cNvSpPr/>
      </dsp:nvSpPr>
      <dsp:spPr>
        <a:xfrm>
          <a:off x="174396" y="1958863"/>
          <a:ext cx="317084" cy="31708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41003-794E-274A-9EA7-29AD571AD438}">
      <dsp:nvSpPr>
        <dsp:cNvPr id="0" name=""/>
        <dsp:cNvSpPr/>
      </dsp:nvSpPr>
      <dsp:spPr>
        <a:xfrm>
          <a:off x="665877" y="1829146"/>
          <a:ext cx="7443801" cy="576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15" tIns="61015" rIns="61015" bIns="61015" numCol="1" spcCol="1270" anchor="ctr" anchorCtr="0">
          <a:noAutofit/>
        </a:bodyPr>
        <a:lstStyle/>
        <a:p>
          <a:pPr marL="0" lvl="0" indent="0" algn="l" defTabSz="622300">
            <a:lnSpc>
              <a:spcPct val="100000"/>
            </a:lnSpc>
            <a:spcBef>
              <a:spcPct val="0"/>
            </a:spcBef>
            <a:spcAft>
              <a:spcPct val="35000"/>
            </a:spcAft>
            <a:buNone/>
          </a:pPr>
          <a:r>
            <a:rPr lang="en-US" sz="1400" kern="1200" dirty="0"/>
            <a:t>Bulk data export for high-throughput analysis, e.g. </a:t>
          </a:r>
          <a:r>
            <a:rPr lang="en-US" sz="1400" kern="1200" dirty="0" err="1"/>
            <a:t>EnrichmentBrowser</a:t>
          </a:r>
          <a:r>
            <a:rPr lang="en-US" sz="1400" kern="1200" dirty="0"/>
            <a:t> Bioconductor package</a:t>
          </a:r>
        </a:p>
      </dsp:txBody>
      <dsp:txXfrm>
        <a:off x="665877" y="1829146"/>
        <a:ext cx="7443801" cy="576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59105-E940-EB4E-84DA-48B309C87D04}">
      <dsp:nvSpPr>
        <dsp:cNvPr id="0" name=""/>
        <dsp:cNvSpPr/>
      </dsp:nvSpPr>
      <dsp:spPr>
        <a:xfrm>
          <a:off x="0" y="249895"/>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Gopalakrishnan, V. </a:t>
          </a:r>
          <a:r>
            <a:rPr lang="en-US" sz="2800" i="1" kern="1200" dirty="0"/>
            <a:t>et al.</a:t>
          </a:r>
          <a:r>
            <a:rPr lang="en-US" sz="2800" kern="1200" dirty="0"/>
            <a:t> Gut microbiome modulates response to anti-PD-1 immunotherapy in melanoma patients. </a:t>
          </a:r>
          <a:r>
            <a:rPr lang="en-US" sz="2800" i="1" kern="1200" dirty="0"/>
            <a:t>Science</a:t>
          </a:r>
          <a:r>
            <a:rPr lang="en-US" sz="2800" kern="1200" dirty="0"/>
            <a:t> </a:t>
          </a:r>
          <a:r>
            <a:rPr lang="en-US" sz="2800" b="1" kern="1200" dirty="0"/>
            <a:t>359</a:t>
          </a:r>
          <a:r>
            <a:rPr lang="en-US" sz="2800" kern="1200" dirty="0"/>
            <a:t>, 97–103 (2018)</a:t>
          </a:r>
        </a:p>
      </dsp:txBody>
      <dsp:txXfrm>
        <a:off x="96302" y="346197"/>
        <a:ext cx="8036996" cy="1780162"/>
      </dsp:txXfrm>
    </dsp:sp>
    <dsp:sp modelId="{E47F993F-2080-3744-BB6F-D7FF726C882F}">
      <dsp:nvSpPr>
        <dsp:cNvPr id="0" name=""/>
        <dsp:cNvSpPr/>
      </dsp:nvSpPr>
      <dsp:spPr>
        <a:xfrm>
          <a:off x="0" y="2303301"/>
          <a:ext cx="8229600" cy="1972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Li, L. &amp; Ye, J. Characterization of gut microbiota in patients with primary hepatocellular carcinoma received immune checkpoint inhibitors: A Chinese population-based study. </a:t>
          </a:r>
          <a:r>
            <a:rPr lang="en-US" sz="2800" i="1" kern="1200"/>
            <a:t>Medicine </a:t>
          </a:r>
          <a:r>
            <a:rPr lang="en-US" sz="2800" b="1" kern="1200"/>
            <a:t>99</a:t>
          </a:r>
          <a:r>
            <a:rPr lang="en-US" sz="2800" kern="1200"/>
            <a:t>, e21788 (2020)</a:t>
          </a:r>
        </a:p>
      </dsp:txBody>
      <dsp:txXfrm>
        <a:off x="96302" y="2399603"/>
        <a:ext cx="8036996" cy="17801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FC537BD1-336C-499A-9357-A5A986E43ECB}" type="datetimeFigureOut">
              <a:rPr lang="en-US" smtClean="0"/>
              <a:pPr/>
              <a:t>6/22/23</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85E343B-D4B1-4171-9113-4DFF710A3A77}" type="slidenum">
              <a:rPr lang="en-US" smtClean="0"/>
              <a:pPr/>
              <a:t>‹#›</a:t>
            </a:fld>
            <a:endParaRPr lang="en-US"/>
          </a:p>
        </p:txBody>
      </p:sp>
    </p:spTree>
    <p:extLst>
      <p:ext uri="{BB962C8B-B14F-4D97-AF65-F5344CB8AC3E}">
        <p14:creationId xmlns:p14="http://schemas.microsoft.com/office/powerpoint/2010/main" val="98098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958167" y="0"/>
            <a:ext cx="3026833" cy="46418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p:spPr>
        <p:txBody>
          <a:bodyPr vert="horz" wrap="square" lIns="92958" tIns="46479" rIns="92958" bIns="46479" numCol="1" anchor="b" anchorCtr="0" compatLnSpc="1">
            <a:prstTxWarp prst="textNoShape">
              <a:avLst/>
            </a:prstTxWarp>
          </a:bodyPr>
          <a:lstStyle>
            <a:lvl1pPr algn="r">
              <a:defRPr sz="1200"/>
            </a:lvl1pPr>
          </a:lstStyle>
          <a:p>
            <a:fld id="{8C865A49-EB5E-4903-ACE8-213423977F78}" type="slidenum">
              <a:rPr lang="en-US"/>
              <a:pPr/>
              <a:t>‹#›</a:t>
            </a:fld>
            <a:endParaRPr lang="en-US"/>
          </a:p>
        </p:txBody>
      </p:sp>
    </p:spTree>
    <p:extLst>
      <p:ext uri="{BB962C8B-B14F-4D97-AF65-F5344CB8AC3E}">
        <p14:creationId xmlns:p14="http://schemas.microsoft.com/office/powerpoint/2010/main" val="41869871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aperpile.com/c/9jOukV/BSV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aperpile.com/c/9jOukV/WLOZ"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ＭＳ Ｐゴシック" pitchFamily="1" charset="-128"/>
              <a:cs typeface="+mn-cs"/>
            </a:endParaRPr>
          </a:p>
        </p:txBody>
      </p:sp>
      <p:sp>
        <p:nvSpPr>
          <p:cNvPr id="4" name="Slide Number Placeholder 3"/>
          <p:cNvSpPr>
            <a:spLocks noGrp="1"/>
          </p:cNvSpPr>
          <p:nvPr>
            <p:ph type="sldNum" sz="quarter" idx="10"/>
          </p:nvPr>
        </p:nvSpPr>
        <p:spPr/>
        <p:txBody>
          <a:bodyPr/>
          <a:lstStyle/>
          <a:p>
            <a:fld id="{8C865A49-EB5E-4903-ACE8-213423977F78}" type="slidenum">
              <a:rPr lang="en-US" smtClean="0"/>
              <a:pPr/>
              <a:t>1</a:t>
            </a:fld>
            <a:endParaRPr lang="en-US"/>
          </a:p>
        </p:txBody>
      </p:sp>
    </p:spTree>
    <p:extLst>
      <p:ext uri="{BB962C8B-B14F-4D97-AF65-F5344CB8AC3E}">
        <p14:creationId xmlns:p14="http://schemas.microsoft.com/office/powerpoint/2010/main" val="205404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22</a:t>
            </a:fld>
            <a:endParaRPr lang="en-US"/>
          </a:p>
        </p:txBody>
      </p:sp>
    </p:spTree>
    <p:extLst>
      <p:ext uri="{BB962C8B-B14F-4D97-AF65-F5344CB8AC3E}">
        <p14:creationId xmlns:p14="http://schemas.microsoft.com/office/powerpoint/2010/main" val="34063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Jaccard dissimilarity of signatures from independent studies of the gut microbiome and response to immune checkpoint inhibitors</a:t>
            </a:r>
          </a:p>
        </p:txBody>
      </p:sp>
      <p:sp>
        <p:nvSpPr>
          <p:cNvPr id="4" name="Slide Number Placeholder 3"/>
          <p:cNvSpPr>
            <a:spLocks noGrp="1"/>
          </p:cNvSpPr>
          <p:nvPr>
            <p:ph type="sldNum" sz="quarter" idx="5"/>
          </p:nvPr>
        </p:nvSpPr>
        <p:spPr/>
        <p:txBody>
          <a:bodyPr/>
          <a:lstStyle/>
          <a:p>
            <a:fld id="{8C865A49-EB5E-4903-ACE8-213423977F78}" type="slidenum">
              <a:rPr lang="en-US" smtClean="0"/>
              <a:pPr/>
              <a:t>24</a:t>
            </a:fld>
            <a:endParaRPr lang="en-US"/>
          </a:p>
        </p:txBody>
      </p:sp>
    </p:spTree>
    <p:extLst>
      <p:ext uri="{BB962C8B-B14F-4D97-AF65-F5344CB8AC3E}">
        <p14:creationId xmlns:p14="http://schemas.microsoft.com/office/powerpoint/2010/main" val="153219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6</a:t>
            </a:fld>
            <a:endParaRPr lang="en-US"/>
          </a:p>
        </p:txBody>
      </p:sp>
    </p:spTree>
    <p:extLst>
      <p:ext uri="{BB962C8B-B14F-4D97-AF65-F5344CB8AC3E}">
        <p14:creationId xmlns:p14="http://schemas.microsoft.com/office/powerpoint/2010/main" val="174245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dirty="0">
                <a:solidFill>
                  <a:srgbClr val="1D1C1D"/>
                </a:solidFill>
                <a:effectLst/>
                <a:latin typeface="Cambria" panose="02040503050406030204" pitchFamily="18" charset="0"/>
              </a:rPr>
              <a:t>Figure 2. Analysis of signature similarity in </a:t>
            </a:r>
            <a:r>
              <a:rPr lang="en-US" sz="1200" b="1" i="0" u="none" strike="noStrike" dirty="0" err="1">
                <a:solidFill>
                  <a:srgbClr val="1D1C1D"/>
                </a:solidFill>
                <a:effectLst/>
                <a:latin typeface="Cambria" panose="02040503050406030204" pitchFamily="18" charset="0"/>
              </a:rPr>
              <a:t>BugSigDB</a:t>
            </a:r>
            <a:r>
              <a:rPr lang="en-US" sz="1200" b="1" i="0" u="none" strike="noStrike" dirty="0">
                <a:solidFill>
                  <a:srgbClr val="1D1C1D"/>
                </a:solidFill>
                <a:effectLst/>
                <a:latin typeface="Cambria" panose="02040503050406030204" pitchFamily="18" charset="0"/>
              </a:rPr>
              <a:t> identifies conditions with replicable microbiome changes across studies.</a:t>
            </a:r>
            <a:r>
              <a:rPr lang="en-US" sz="1200" b="0" i="0" u="none" strike="noStrike" dirty="0">
                <a:solidFill>
                  <a:srgbClr val="1D1C1D"/>
                </a:solidFill>
                <a:effectLst/>
                <a:latin typeface="Cambria" panose="02040503050406030204" pitchFamily="18" charset="0"/>
              </a:rPr>
              <a:t> </a:t>
            </a:r>
            <a:r>
              <a:rPr lang="en-US" sz="1200" b="1" i="0" u="none" strike="noStrike" dirty="0">
                <a:solidFill>
                  <a:srgbClr val="1D1C1D"/>
                </a:solidFill>
                <a:effectLst/>
                <a:latin typeface="Cambria" panose="02040503050406030204" pitchFamily="18" charset="0"/>
              </a:rPr>
              <a:t>(A) </a:t>
            </a:r>
            <a:r>
              <a:rPr lang="en-US" sz="1200" b="0" i="0" u="none" strike="noStrike" dirty="0">
                <a:solidFill>
                  <a:srgbClr val="1D1C1D"/>
                </a:solidFill>
                <a:effectLst/>
                <a:latin typeface="Cambria" panose="02040503050406030204" pitchFamily="18" charset="0"/>
              </a:rPr>
              <a:t>Signature similarity analysis for conditions with fecal samples from at least two studies. Signatures were stratified by direction of abundance change into signatures with decreased abundance (DOWN panel, left) and increased abundance (UP panel, right) in the study group. Shown is the </a:t>
            </a:r>
            <a:r>
              <a:rPr lang="en-US" sz="1200" b="0" i="1" u="none" strike="noStrike" dirty="0">
                <a:solidFill>
                  <a:srgbClr val="1D1C1D"/>
                </a:solidFill>
                <a:effectLst/>
                <a:latin typeface="Cambria" panose="02040503050406030204" pitchFamily="18" charset="0"/>
              </a:rPr>
              <a:t>p</a:t>
            </a:r>
            <a:r>
              <a:rPr lang="en-US" sz="1200" b="0" i="0" u="none" strike="noStrike" dirty="0">
                <a:solidFill>
                  <a:srgbClr val="1D1C1D"/>
                </a:solidFill>
                <a:effectLst/>
                <a:latin typeface="Cambria" panose="02040503050406030204" pitchFamily="18" charset="0"/>
              </a:rPr>
              <a:t>-value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negative log scale) obtained from </a:t>
            </a:r>
            <a:r>
              <a:rPr lang="en-US" sz="1200" b="0" i="0" u="none" strike="noStrike" dirty="0">
                <a:solidFill>
                  <a:srgbClr val="292934"/>
                </a:solidFill>
                <a:effectLst/>
                <a:latin typeface="Cambria" panose="02040503050406030204" pitchFamily="18" charset="0"/>
              </a:rPr>
              <a:t>testing whether the semantic similarity of signatures for each condition (</a:t>
            </a:r>
            <a:r>
              <a:rPr lang="en-US" sz="1200" b="0" i="1" u="none" strike="noStrike" dirty="0">
                <a:solidFill>
                  <a:srgbClr val="292934"/>
                </a:solidFill>
                <a:effectLst/>
                <a:latin typeface="Cambria" panose="02040503050406030204" pitchFamily="18" charset="0"/>
              </a:rPr>
              <a:t>y</a:t>
            </a:r>
            <a:r>
              <a:rPr lang="en-US" sz="1200" b="0" i="0" u="none" strike="noStrike" dirty="0">
                <a:solidFill>
                  <a:srgbClr val="292934"/>
                </a:solidFill>
                <a:effectLst/>
                <a:latin typeface="Cambria" panose="02040503050406030204" pitchFamily="18" charset="0"/>
              </a:rPr>
              <a:t>-axis) exceeds the semantic similarity of randomly sampled signatures</a:t>
            </a:r>
            <a:r>
              <a:rPr lang="en-US" sz="1200" b="0" i="0" u="none" strike="noStrike" dirty="0">
                <a:solidFill>
                  <a:srgbClr val="1D1C1D"/>
                </a:solidFill>
                <a:effectLst/>
                <a:latin typeface="Cambria" panose="02040503050406030204" pitchFamily="18" charset="0"/>
              </a:rPr>
              <a:t>. The size of each dot corresponds to the number of studies investigating a condition. </a:t>
            </a:r>
            <a:r>
              <a:rPr lang="en-US" sz="1200" b="1" i="0" u="none" strike="noStrike" dirty="0">
                <a:solidFill>
                  <a:srgbClr val="1D1C1D"/>
                </a:solidFill>
                <a:effectLst/>
                <a:latin typeface="Cambria" panose="02040503050406030204" pitchFamily="18" charset="0"/>
              </a:rPr>
              <a:t>(B-E) </a:t>
            </a:r>
            <a:r>
              <a:rPr lang="en-US" sz="1200" b="0" i="0" u="none" strike="noStrike" dirty="0">
                <a:solidFill>
                  <a:srgbClr val="1D1C1D"/>
                </a:solidFill>
                <a:effectLst/>
                <a:latin typeface="Cambria" panose="02040503050406030204" pitchFamily="18" charset="0"/>
              </a:rPr>
              <a:t>Example exploration of two top ranked conditions in more detail: signatures of decreased abundance for patients with HIV infection (B,C), and signatures of decreased abundance for patients treated with antibiotics (D,E).</a:t>
            </a:r>
            <a:r>
              <a:rPr lang="en-US" sz="1200" b="1" i="0" u="none" strike="noStrike" dirty="0">
                <a:solidFill>
                  <a:srgbClr val="1D1C1D"/>
                </a:solidFill>
                <a:effectLst/>
                <a:latin typeface="Cambria" panose="02040503050406030204" pitchFamily="18" charset="0"/>
              </a:rPr>
              <a:t> (B,D) </a:t>
            </a:r>
            <a:r>
              <a:rPr lang="en-US" sz="1200" b="0" i="0" u="none" strike="noStrike" dirty="0">
                <a:solidFill>
                  <a:srgbClr val="1D1C1D"/>
                </a:solidFill>
                <a:effectLst/>
                <a:latin typeface="Cambria" panose="02040503050406030204" pitchFamily="18" charset="0"/>
              </a:rPr>
              <a:t>Semantic similarity between signatures. Each node corresponds to a signature. The size of each node is proportional to the number of taxa in a signature. More similar signatures are connected by shorter and thicker edges. </a:t>
            </a:r>
            <a:r>
              <a:rPr lang="en-US" sz="1200" b="1" i="0" u="none" strike="noStrike" dirty="0">
                <a:solidFill>
                  <a:srgbClr val="1D1C1D"/>
                </a:solidFill>
                <a:effectLst/>
                <a:latin typeface="Cambria" panose="02040503050406030204" pitchFamily="18" charset="0"/>
              </a:rPr>
              <a:t>(C,E)</a:t>
            </a:r>
            <a:r>
              <a:rPr lang="en-US" sz="1200" b="0" i="0" u="none" strike="noStrike" dirty="0">
                <a:solidFill>
                  <a:srgbClr val="1D1C1D"/>
                </a:solidFill>
                <a:effectLst/>
                <a:latin typeface="Cambria" panose="02040503050406030204" pitchFamily="18" charset="0"/>
              </a:rPr>
              <a:t> Microbial contents of the signatures shown in panels B and D (</a:t>
            </a:r>
            <a:r>
              <a:rPr lang="en-US" sz="1200" b="0" i="1" u="none" strike="noStrike" dirty="0">
                <a:solidFill>
                  <a:srgbClr val="1D1C1D"/>
                </a:solidFill>
                <a:effectLst/>
                <a:latin typeface="Cambria" panose="02040503050406030204" pitchFamily="18" charset="0"/>
              </a:rPr>
              <a:t>y</a:t>
            </a:r>
            <a:r>
              <a:rPr lang="en-US" sz="1200" b="0" i="0" u="none" strike="noStrike" dirty="0">
                <a:solidFill>
                  <a:srgbClr val="1D1C1D"/>
                </a:solidFill>
                <a:effectLst/>
                <a:latin typeface="Cambria" panose="02040503050406030204" pitchFamily="18" charset="0"/>
              </a:rPr>
              <a:t>-axis) delineating the genera contained in these signatures (</a:t>
            </a:r>
            <a:r>
              <a:rPr lang="en-US" sz="1200" b="0" i="1" u="none" strike="noStrike" dirty="0">
                <a:solidFill>
                  <a:srgbClr val="1D1C1D"/>
                </a:solidFill>
                <a:effectLst/>
                <a:latin typeface="Cambria" panose="02040503050406030204" pitchFamily="18" charset="0"/>
              </a:rPr>
              <a:t>x</a:t>
            </a:r>
            <a:r>
              <a:rPr lang="en-US" sz="1200" b="0" i="0" u="none" strike="noStrike" dirty="0">
                <a:solidFill>
                  <a:srgbClr val="1D1C1D"/>
                </a:solidFill>
                <a:effectLst/>
                <a:latin typeface="Cambria" panose="02040503050406030204" pitchFamily="18" charset="0"/>
              </a:rPr>
              <a:t>-axis). Signatures are clustered by semantic similarity and the relative frequency of each genus across signatures is indicated by a color scale. Display of contained taxa is restricted to genera occurring in at least two signatures (full signatures are shown in Supplementary Figure S5 and S6).</a:t>
            </a:r>
            <a:endParaRPr lang="en-US" dirty="0"/>
          </a:p>
          <a:p>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14</a:t>
            </a:fld>
            <a:endParaRPr lang="en-US"/>
          </a:p>
        </p:txBody>
      </p:sp>
    </p:spTree>
    <p:extLst>
      <p:ext uri="{BB962C8B-B14F-4D97-AF65-F5344CB8AC3E}">
        <p14:creationId xmlns:p14="http://schemas.microsoft.com/office/powerpoint/2010/main" val="359691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15</a:t>
            </a:fld>
            <a:endParaRPr lang="en-US"/>
          </a:p>
        </p:txBody>
      </p:sp>
    </p:spTree>
    <p:extLst>
      <p:ext uri="{BB962C8B-B14F-4D97-AF65-F5344CB8AC3E}">
        <p14:creationId xmlns:p14="http://schemas.microsoft.com/office/powerpoint/2010/main" val="185335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16</a:t>
            </a:fld>
            <a:endParaRPr lang="en-US"/>
          </a:p>
        </p:txBody>
      </p:sp>
    </p:spTree>
    <p:extLst>
      <p:ext uri="{BB962C8B-B14F-4D97-AF65-F5344CB8AC3E}">
        <p14:creationId xmlns:p14="http://schemas.microsoft.com/office/powerpoint/2010/main" val="416031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17</a:t>
            </a:fld>
            <a:endParaRPr lang="en-US"/>
          </a:p>
        </p:txBody>
      </p:sp>
    </p:spTree>
    <p:extLst>
      <p:ext uri="{BB962C8B-B14F-4D97-AF65-F5344CB8AC3E}">
        <p14:creationId xmlns:p14="http://schemas.microsoft.com/office/powerpoint/2010/main" val="237514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292934"/>
                </a:solidFill>
                <a:effectLst/>
                <a:latin typeface="Cambria" panose="02040503050406030204" pitchFamily="18" charset="0"/>
              </a:rPr>
              <a:t>Figure 3. Bug set enrichment analysis reveals established and novel associations of the human microbiome with colorectal cancer and other disease phenotypes.</a:t>
            </a:r>
            <a:r>
              <a:rPr lang="en-US" sz="1800" b="0" i="0" u="none" strike="noStrike" dirty="0">
                <a:solidFill>
                  <a:srgbClr val="292934"/>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(A)</a:t>
            </a:r>
            <a:r>
              <a:rPr lang="en-US" sz="1800" b="0" i="0" u="none" strike="noStrike" dirty="0">
                <a:solidFill>
                  <a:srgbClr val="292934"/>
                </a:solidFill>
                <a:effectLst/>
                <a:latin typeface="Cambria" panose="02040503050406030204" pitchFamily="18" charset="0"/>
              </a:rPr>
              <a:t> Overrepresentation analysis (ORA) of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signatures with differentially abundant genera between 662 colorectal cancer samples and 653 control samples pooled from 10 published metagenomic datasets. Each dot corresponds to an enriched published signature from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(FDR &lt; 0.05, Fisher’s exact test, color scale). The size of each dot corresponds to the number of differentially abundant genera in a signature, given as a proportion on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 Prior meta-analytic signatures from Thomas et al., 2019</a:t>
            </a:r>
            <a:r>
              <a:rPr lang="en-US" sz="1800" b="0" i="0" u="none" strike="noStrike" baseline="30000" dirty="0">
                <a:solidFill>
                  <a:srgbClr val="000000"/>
                </a:solidFill>
                <a:effectLst/>
                <a:latin typeface="Cambria" panose="02040503050406030204" pitchFamily="18" charset="0"/>
                <a:hlinkClick r:id="rId3"/>
              </a:rPr>
              <a:t>52</a:t>
            </a:r>
            <a:r>
              <a:rPr lang="en-US" sz="1800" b="0" i="0" u="none" strike="noStrike" dirty="0">
                <a:solidFill>
                  <a:srgbClr val="292934"/>
                </a:solidFill>
                <a:effectLst/>
                <a:latin typeface="Cambria" panose="02040503050406030204" pitchFamily="18" charset="0"/>
              </a:rPr>
              <a:t>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a:t>
            </a:r>
            <a:r>
              <a:rPr lang="en-US" sz="1800" b="0" i="0" u="none" strike="noStrike" baseline="30000" dirty="0">
                <a:solidFill>
                  <a:srgbClr val="000000"/>
                </a:solidFill>
                <a:effectLst/>
                <a:latin typeface="Cambria" panose="02040503050406030204" pitchFamily="18" charset="0"/>
                <a:hlinkClick r:id="rId4"/>
              </a:rPr>
              <a:t>53</a:t>
            </a:r>
            <a:r>
              <a:rPr lang="en-US" sz="1800" b="0" i="0" u="none" strike="noStrike" dirty="0">
                <a:solidFill>
                  <a:srgbClr val="292934"/>
                </a:solidFill>
                <a:effectLst/>
                <a:latin typeface="Cambria" panose="02040503050406030204" pitchFamily="18" charset="0"/>
              </a:rPr>
              <a:t> which reported differentially abundant species and genera from meta-analysis of 8 colorectal cancer datasets. These act as positive controls, as several of the datasets being tested for enrichment were included at the time these signatures were derived. </a:t>
            </a:r>
            <a:r>
              <a:rPr lang="en-US" sz="1800" b="1" i="0" u="none" strike="noStrike" dirty="0">
                <a:solidFill>
                  <a:srgbClr val="292934"/>
                </a:solidFill>
                <a:effectLst/>
                <a:latin typeface="Cambria" panose="02040503050406030204" pitchFamily="18" charset="0"/>
              </a:rPr>
              <a:t>(B)</a:t>
            </a:r>
            <a:r>
              <a:rPr lang="en-US" sz="1800" b="0" i="0" u="none" strike="noStrike" dirty="0">
                <a:solidFill>
                  <a:srgbClr val="292934"/>
                </a:solidFill>
                <a:effectLst/>
                <a:latin typeface="Cambria" panose="02040503050406030204" pitchFamily="18" charset="0"/>
              </a:rPr>
              <a:t> Differentially abundant genera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in the top 15 enriched 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from the overrepresentation analysis in (A). The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is sorted by occurrence frequency of each genus in decreasing order, the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is sorted by Jaccard similarity between signatures. </a:t>
            </a:r>
            <a:r>
              <a:rPr lang="en-US" sz="1800" b="1" i="0" u="none" strike="noStrike" dirty="0">
                <a:solidFill>
                  <a:srgbClr val="292934"/>
                </a:solidFill>
                <a:effectLst/>
                <a:latin typeface="Cambria" panose="02040503050406030204" pitchFamily="18" charset="0"/>
              </a:rPr>
              <a:t>(C)</a:t>
            </a:r>
            <a:r>
              <a:rPr lang="en-US" sz="1800" b="0" i="0" u="none" strike="noStrike" dirty="0">
                <a:solidFill>
                  <a:srgbClr val="292934"/>
                </a:solidFill>
                <a:effectLst/>
                <a:latin typeface="Cambria" panose="02040503050406030204" pitchFamily="18" charset="0"/>
              </a:rPr>
              <a:t> Percentile of ranks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of both meta-analytic signatures for ORA, pathway analysis with down-weighting of overlapping genes (PADOG), and competitive balances for taxonomic enrichment analysis (CBEA) relative to all signatures when applied to the 10 published metagenomic datasets individually (</a:t>
            </a:r>
            <a:r>
              <a:rPr lang="en-US" sz="1800" b="0" i="1" u="none" strike="noStrike" dirty="0">
                <a:solidFill>
                  <a:srgbClr val="292934"/>
                </a:solidFill>
                <a:effectLst/>
                <a:latin typeface="Cambria" panose="02040503050406030204" pitchFamily="18" charset="0"/>
              </a:rPr>
              <a:t>x</a:t>
            </a:r>
            <a:r>
              <a:rPr lang="en-US" sz="1800" b="0" i="0" u="none" strike="noStrike" dirty="0">
                <a:solidFill>
                  <a:srgbClr val="292934"/>
                </a:solidFill>
                <a:effectLst/>
                <a:latin typeface="Cambria" panose="02040503050406030204" pitchFamily="18" charset="0"/>
              </a:rPr>
              <a:t>-axis). </a:t>
            </a:r>
            <a:r>
              <a:rPr lang="en-US" sz="1800" b="0" i="0" u="none" strike="noStrike" baseline="30000" dirty="0">
                <a:solidFill>
                  <a:srgbClr val="292934"/>
                </a:solidFill>
                <a:effectLst/>
                <a:latin typeface="Cambria" panose="02040503050406030204" pitchFamily="18" charset="0"/>
              </a:rPr>
              <a:t>#</a:t>
            </a:r>
            <a:r>
              <a:rPr lang="en-US" sz="1800" b="0" i="0" u="none" strike="noStrike" dirty="0">
                <a:solidFill>
                  <a:srgbClr val="292934"/>
                </a:solidFill>
                <a:effectLst/>
                <a:latin typeface="Cambria" panose="02040503050406030204" pitchFamily="18" charset="0"/>
              </a:rPr>
              <a:t> Datasets not included as training sets in the meta-analyses of Thomas et al., 2019, and </a:t>
            </a:r>
            <a:r>
              <a:rPr lang="en-US" sz="1800" b="0" i="0" u="none" strike="noStrike" dirty="0" err="1">
                <a:solidFill>
                  <a:srgbClr val="292934"/>
                </a:solidFill>
                <a:effectLst/>
                <a:latin typeface="Cambria" panose="02040503050406030204" pitchFamily="18" charset="0"/>
              </a:rPr>
              <a:t>Wirbel</a:t>
            </a:r>
            <a:r>
              <a:rPr lang="en-US" sz="1800" b="0" i="0" u="none" strike="noStrike" dirty="0">
                <a:solidFill>
                  <a:srgbClr val="292934"/>
                </a:solidFill>
                <a:effectLst/>
                <a:latin typeface="Cambria" panose="02040503050406030204" pitchFamily="18" charset="0"/>
              </a:rPr>
              <a:t> et al., 2019. </a:t>
            </a:r>
            <a:r>
              <a:rPr lang="en-US" sz="1800" b="1" i="0" u="none" strike="noStrike" dirty="0">
                <a:solidFill>
                  <a:srgbClr val="292934"/>
                </a:solidFill>
                <a:effectLst/>
                <a:latin typeface="Cambria" panose="02040503050406030204" pitchFamily="18" charset="0"/>
              </a:rPr>
              <a:t>(D) </a:t>
            </a:r>
            <a:r>
              <a:rPr lang="en-US" sz="1800" b="0" i="0" u="none" strike="noStrike" dirty="0">
                <a:solidFill>
                  <a:srgbClr val="292934"/>
                </a:solidFill>
                <a:effectLst/>
                <a:latin typeface="Cambria" panose="02040503050406030204" pitchFamily="18" charset="0"/>
              </a:rPr>
              <a:t>Assessment of statistically significant differences of the percentile ranks shown in (C) between the three methods using Wilcoxon’s signed-rank test.</a:t>
            </a:r>
            <a:br>
              <a:rPr lang="en-US" dirty="0"/>
            </a:b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18</a:t>
            </a:fld>
            <a:endParaRPr lang="en-US"/>
          </a:p>
        </p:txBody>
      </p:sp>
    </p:spTree>
    <p:extLst>
      <p:ext uri="{BB962C8B-B14F-4D97-AF65-F5344CB8AC3E}">
        <p14:creationId xmlns:p14="http://schemas.microsoft.com/office/powerpoint/2010/main" val="51939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1D1C1D"/>
                </a:solidFill>
                <a:effectLst/>
                <a:latin typeface="Cambria" panose="02040503050406030204" pitchFamily="18" charset="0"/>
              </a:rPr>
              <a:t>Figure 4</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292934"/>
                </a:solidFill>
                <a:effectLst/>
                <a:latin typeface="Cambria" panose="02040503050406030204" pitchFamily="18" charset="0"/>
              </a:rPr>
              <a:t>Microbe co-occurrence and mutual exclusivity in </a:t>
            </a:r>
            <a:r>
              <a:rPr lang="en-US" sz="1800" b="1" i="0" u="none" strike="noStrike" dirty="0" err="1">
                <a:solidFill>
                  <a:srgbClr val="292934"/>
                </a:solidFill>
                <a:effectLst/>
                <a:latin typeface="Cambria" panose="02040503050406030204" pitchFamily="18" charset="0"/>
              </a:rPr>
              <a:t>BugSigDB</a:t>
            </a:r>
            <a:r>
              <a:rPr lang="en-US" sz="1800" b="1" i="0" u="none" strike="noStrike" dirty="0">
                <a:solidFill>
                  <a:srgbClr val="292934"/>
                </a:solidFill>
                <a:effectLst/>
                <a:latin typeface="Cambria" panose="02040503050406030204" pitchFamily="18" charset="0"/>
              </a:rPr>
              <a:t> reveals recurrent groups of taxa within signatures of differential abundance</a:t>
            </a:r>
            <a:r>
              <a:rPr lang="en-US" sz="1800" b="0" i="0" u="none" strike="noStrike" dirty="0">
                <a:solidFill>
                  <a:srgbClr val="1D1C1D"/>
                </a:solidFill>
                <a:effectLst/>
                <a:latin typeface="Cambria" panose="02040503050406030204" pitchFamily="18" charset="0"/>
              </a:rPr>
              <a:t>. (</a:t>
            </a:r>
            <a:r>
              <a:rPr lang="en-US" sz="1800" b="1" i="0" u="none" strike="noStrike" dirty="0">
                <a:solidFill>
                  <a:srgbClr val="1D1C1D"/>
                </a:solidFill>
                <a:effectLst/>
                <a:latin typeface="Cambria" panose="02040503050406030204" pitchFamily="18" charset="0"/>
              </a:rPr>
              <a:t>A)</a:t>
            </a:r>
            <a:r>
              <a:rPr lang="en-US" sz="1800" b="0" i="0" u="none" strike="noStrike" dirty="0">
                <a:solidFill>
                  <a:srgbClr val="1D1C1D"/>
                </a:solidFill>
                <a:effectLst/>
                <a:latin typeface="Cambria" panose="02040503050406030204" pitchFamily="18" charset="0"/>
              </a:rPr>
              <a:t> Microbe-microbe co-occurrence and mutual exclusivity across 1,194 signatures of fecal microbiomes from 311 published studies. “Abundance in Group 1” shows the top 20 genera most frequently reported as differentially abundant in the study group of these signatures. Stars indicate microbes which tend to be predominantly unidirectional, i.e. reported specifically with increased or decreased abundance in the study group (based on a &gt;2-fold difference in proportions). “Prevalence” shows the prevalence of these genera in 9,623 healthy adult stool samples pooled from 68 different studies. The top heatmap shows co-occurrence between these top 20 genera, i.e. in how many signatures these microbes are reported together as differentially abundant with the same direction of abundance change (i.e. occurring together in either the UP or the DOWN signature). The bottom heatmap shows mutual exclusivity between these top 20 genera, i.e. in how many signatures these microbes are reported as differential abundant with opposite direction of abundance change (i.e. one microbe in the UP signature and the other in the DOWN signature, or vice versa). (</a:t>
            </a:r>
            <a:r>
              <a:rPr lang="en-US" sz="1800" b="1" i="0" u="none" strike="noStrike" dirty="0">
                <a:solidFill>
                  <a:srgbClr val="1D1C1D"/>
                </a:solidFill>
                <a:effectLst/>
                <a:latin typeface="Cambria" panose="02040503050406030204" pitchFamily="18" charset="0"/>
              </a:rPr>
              <a:t>B)</a:t>
            </a:r>
            <a:r>
              <a:rPr lang="en-US" sz="1800" b="0" i="0" u="none" strike="noStrike" dirty="0">
                <a:solidFill>
                  <a:srgbClr val="1D1C1D"/>
                </a:solidFill>
                <a:effectLst/>
                <a:latin typeface="Cambria" panose="02040503050406030204" pitchFamily="18" charset="0"/>
              </a:rPr>
              <a:t> Spearman correlation between the top 20 genera in healthy adult stool samples as indicated by circles of varying size in A. </a:t>
            </a:r>
            <a:r>
              <a:rPr lang="en-US" sz="1800" b="1" i="0" u="none" strike="noStrike" dirty="0">
                <a:solidFill>
                  <a:srgbClr val="1D1C1D"/>
                </a:solidFill>
                <a:effectLst/>
                <a:latin typeface="Cambria" panose="02040503050406030204" pitchFamily="18" charset="0"/>
              </a:rPr>
              <a:t>(C)</a:t>
            </a:r>
            <a:r>
              <a:rPr lang="en-US" sz="1800" b="0" i="0" u="none" strike="noStrike" dirty="0">
                <a:solidFill>
                  <a:srgbClr val="1D1C1D"/>
                </a:solidFill>
                <a:effectLst/>
                <a:latin typeface="Cambria" panose="02040503050406030204" pitchFamily="18" charset="0"/>
              </a:rPr>
              <a:t> Proportion of signatures where each of the top 20 genera was reported with increased abundance in the study group (</a:t>
            </a:r>
            <a:r>
              <a:rPr lang="en-US" sz="1800" b="0" i="1" u="none" strike="noStrike" dirty="0">
                <a:solidFill>
                  <a:srgbClr val="1D1C1D"/>
                </a:solidFill>
                <a:effectLst/>
                <a:latin typeface="Cambria" panose="02040503050406030204" pitchFamily="18" charset="0"/>
              </a:rPr>
              <a:t>y</a:t>
            </a:r>
            <a:r>
              <a:rPr lang="en-US" sz="1800" b="0" i="0" u="none" strike="noStrike" dirty="0">
                <a:solidFill>
                  <a:srgbClr val="1D1C1D"/>
                </a:solidFill>
                <a:effectLst/>
                <a:latin typeface="Cambria" panose="02040503050406030204" pitchFamily="18" charset="0"/>
              </a:rPr>
              <a:t>-axis) against the prevalence of these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in healthy adult stool samples as shown in A.</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19</a:t>
            </a:fld>
            <a:endParaRPr lang="en-US"/>
          </a:p>
        </p:txBody>
      </p:sp>
    </p:spTree>
    <p:extLst>
      <p:ext uri="{BB962C8B-B14F-4D97-AF65-F5344CB8AC3E}">
        <p14:creationId xmlns:p14="http://schemas.microsoft.com/office/powerpoint/2010/main" val="81832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292934"/>
                </a:solidFill>
                <a:effectLst/>
                <a:latin typeface="Cambria" panose="02040503050406030204" pitchFamily="18" charset="0"/>
              </a:rPr>
              <a:t>Figure 5. Pooled genus-level microbial signatures display robust body-site specificity and shared and exclusive patterns of gut dysbiosis between disease phenotypes</a:t>
            </a:r>
            <a:r>
              <a:rPr lang="en-US" sz="1800" b="1" i="0" u="none" strike="noStrike" dirty="0">
                <a:solidFill>
                  <a:srgbClr val="1D1C1D"/>
                </a:solidFill>
                <a:effectLst/>
                <a:latin typeface="Cambria" panose="02040503050406030204" pitchFamily="18" charset="0"/>
              </a:rPr>
              <a:t>. A) </a:t>
            </a:r>
            <a:r>
              <a:rPr lang="en-US" sz="1800" b="0" i="0" u="none" strike="noStrike" dirty="0">
                <a:solidFill>
                  <a:srgbClr val="292934"/>
                </a:solidFill>
                <a:effectLst/>
                <a:latin typeface="Cambria" panose="02040503050406030204" pitchFamily="18" charset="0"/>
              </a:rPr>
              <a:t>Clustering of 27 meta-signatures (</a:t>
            </a:r>
            <a:r>
              <a:rPr lang="en-US" sz="1800" b="0" i="1" u="none" strike="noStrike" dirty="0">
                <a:solidFill>
                  <a:srgbClr val="292934"/>
                </a:solidFill>
                <a:effectLst/>
                <a:latin typeface="Cambria" panose="02040503050406030204" pitchFamily="18" charset="0"/>
              </a:rPr>
              <a:t>y</a:t>
            </a:r>
            <a:r>
              <a:rPr lang="en-US" sz="1800" b="0" i="0" u="none" strike="noStrike" dirty="0">
                <a:solidFill>
                  <a:srgbClr val="292934"/>
                </a:solidFill>
                <a:effectLst/>
                <a:latin typeface="Cambria" panose="02040503050406030204" pitchFamily="18" charset="0"/>
              </a:rPr>
              <a:t>-axis) representing host body sites studied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1,909 individual signatures. The clustering shows a separation of vaginal and gastrointestinal sites (top) from oral and nasal sites (bottom)</a:t>
            </a:r>
            <a:r>
              <a:rPr lang="en-US" sz="1800" b="0" i="0" u="none" strike="noStrike" dirty="0">
                <a:solidFill>
                  <a:srgbClr val="1D1C1D"/>
                </a:solidFill>
                <a:effectLst/>
                <a:latin typeface="Cambria" panose="02040503050406030204" pitchFamily="18" charset="0"/>
              </a:rPr>
              <a:t>. A total of 560 different genera (</a:t>
            </a:r>
            <a:r>
              <a:rPr lang="en-US" sz="1800" b="0" i="1" u="none" strike="noStrike" dirty="0">
                <a:solidFill>
                  <a:srgbClr val="1D1C1D"/>
                </a:solidFill>
                <a:effectLst/>
                <a:latin typeface="Cambria" panose="02040503050406030204" pitchFamily="18" charset="0"/>
              </a:rPr>
              <a:t>x</a:t>
            </a:r>
            <a:r>
              <a:rPr lang="en-US" sz="1800" b="0" i="0" u="none" strike="noStrike" dirty="0">
                <a:solidFill>
                  <a:srgbClr val="1D1C1D"/>
                </a:solidFill>
                <a:effectLst/>
                <a:latin typeface="Cambria" panose="02040503050406030204" pitchFamily="18" charset="0"/>
              </a:rPr>
              <a:t>-axis) colored by phylum were observed across the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 The following three panels display representative genera that frequently occur across meta-signatures (“shared”), predominantly occur in either cluster of body sites (“compartmentalized”), or were reported in only one body site as differentially abundant (“exclusive”). The size of each dot corresponds to the relative sample size of studies reporting a genus as differentially abundant. </a:t>
            </a:r>
            <a:r>
              <a:rPr lang="en-US" sz="1800" b="1" i="0" u="none" strike="noStrike" dirty="0">
                <a:solidFill>
                  <a:srgbClr val="1D1C1D"/>
                </a:solidFill>
                <a:effectLst/>
                <a:latin typeface="Cambria" panose="02040503050406030204" pitchFamily="18" charset="0"/>
              </a:rPr>
              <a:t>B) </a:t>
            </a:r>
            <a:r>
              <a:rPr lang="en-US" sz="1800" b="0" i="0" u="none" strike="noStrike" dirty="0">
                <a:solidFill>
                  <a:srgbClr val="292934"/>
                </a:solidFill>
                <a:effectLst/>
                <a:latin typeface="Cambria" panose="02040503050406030204" pitchFamily="18" charset="0"/>
              </a:rPr>
              <a:t>Clustering of fecal meta-signatures drawn from 34 different conditions, each represented by at least 2 studies in </a:t>
            </a:r>
            <a:r>
              <a:rPr lang="en-US" sz="1800" b="0" i="0" u="none" strike="noStrike" dirty="0" err="1">
                <a:solidFill>
                  <a:srgbClr val="292934"/>
                </a:solidFill>
                <a:effectLst/>
                <a:latin typeface="Cambria" panose="02040503050406030204" pitchFamily="18" charset="0"/>
              </a:rPr>
              <a:t>BugSigDB</a:t>
            </a:r>
            <a:r>
              <a:rPr lang="en-US" sz="1800" b="0" i="0" u="none" strike="noStrike" dirty="0">
                <a:solidFill>
                  <a:srgbClr val="292934"/>
                </a:solidFill>
                <a:effectLst/>
                <a:latin typeface="Cambria" panose="02040503050406030204" pitchFamily="18" charset="0"/>
              </a:rPr>
              <a:t> and generated from 504 individual signatures with increased abundance in the study group</a:t>
            </a:r>
            <a:r>
              <a:rPr lang="en-US" sz="1800" b="0" i="0" u="none" strike="noStrike" dirty="0">
                <a:solidFill>
                  <a:srgbClr val="1D1C1D"/>
                </a:solidFill>
                <a:effectLst/>
                <a:latin typeface="Cambria" panose="02040503050406030204" pitchFamily="18" charset="0"/>
              </a:rPr>
              <a:t>. </a:t>
            </a:r>
            <a:r>
              <a:rPr lang="en-US" sz="1800" b="0" i="0" u="none" strike="noStrike" dirty="0">
                <a:solidFill>
                  <a:srgbClr val="292934"/>
                </a:solidFill>
                <a:effectLst/>
                <a:latin typeface="Cambria" panose="02040503050406030204" pitchFamily="18" charset="0"/>
              </a:rPr>
              <a:t>The clustering shows a separation of cancer phenotypes (top) from non-neoplastic diseases (bottom). </a:t>
            </a:r>
            <a:r>
              <a:rPr lang="en-US" sz="1800" b="0" i="0" u="none" strike="noStrike" dirty="0">
                <a:solidFill>
                  <a:srgbClr val="1D1C1D"/>
                </a:solidFill>
                <a:effectLst/>
                <a:latin typeface="Cambria" panose="02040503050406030204" pitchFamily="18" charset="0"/>
              </a:rPr>
              <a:t>A total of 248 different genera colored by phylum were observed across the fecal meta-signatures. The number of genera in each meta-signature is shown in the </a:t>
            </a:r>
            <a:r>
              <a:rPr lang="en-US" sz="1800" b="0" i="0" u="none" strike="noStrike" dirty="0" err="1">
                <a:solidFill>
                  <a:srgbClr val="1D1C1D"/>
                </a:solidFill>
                <a:effectLst/>
                <a:latin typeface="Cambria" panose="02040503050406030204" pitchFamily="18" charset="0"/>
              </a:rPr>
              <a:t>barplot</a:t>
            </a:r>
            <a:r>
              <a:rPr lang="en-US" sz="1800" b="0" i="0" u="none" strike="noStrike" dirty="0">
                <a:solidFill>
                  <a:srgbClr val="1D1C1D"/>
                </a:solidFill>
                <a:effectLst/>
                <a:latin typeface="Cambria" panose="02040503050406030204" pitchFamily="18" charset="0"/>
              </a:rPr>
              <a:t> on the left.</a:t>
            </a:r>
            <a:endParaRPr lang="en-US" dirty="0"/>
          </a:p>
        </p:txBody>
      </p:sp>
      <p:sp>
        <p:nvSpPr>
          <p:cNvPr id="4" name="Slide Number Placeholder 3"/>
          <p:cNvSpPr>
            <a:spLocks noGrp="1"/>
          </p:cNvSpPr>
          <p:nvPr>
            <p:ph type="sldNum" sz="quarter" idx="5"/>
          </p:nvPr>
        </p:nvSpPr>
        <p:spPr/>
        <p:txBody>
          <a:bodyPr/>
          <a:lstStyle/>
          <a:p>
            <a:fld id="{8C865A49-EB5E-4903-ACE8-213423977F78}" type="slidenum">
              <a:rPr lang="en-US" smtClean="0"/>
              <a:pPr/>
              <a:t>21</a:t>
            </a:fld>
            <a:endParaRPr lang="en-US"/>
          </a:p>
        </p:txBody>
      </p:sp>
    </p:spTree>
    <p:extLst>
      <p:ext uri="{BB962C8B-B14F-4D97-AF65-F5344CB8AC3E}">
        <p14:creationId xmlns:p14="http://schemas.microsoft.com/office/powerpoint/2010/main" val="212483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149B-02C2-486B-B75A-700EE76F68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20DF7C-E865-4281-945D-9857A5613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8CD48-F7F9-4128-AFA7-3B5B14F364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C242F-20BE-4F6C-ABA6-9DCC8641EF6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F25-4D78-4EE5-B83E-1582EE0F2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78028-53A3-436D-A27A-F8121CE5CB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866A2-4A13-452A-BF39-D3C45AC49E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A0C0E-8BF0-4721-8DD7-E8BD3CE0A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AFAAF-5E43-4A48-94B3-8EA7C9944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9619D-5089-4F3D-97DE-E3F82B8AA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CD016-BBD3-4D5D-B93B-73EA93A3DC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07311-B00B-4602-9329-240EBA90A1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101/2022.10.24.22281483"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image" Target="../media/image11.jpeg"/><Relationship Id="rId5" Type="http://schemas.openxmlformats.org/officeDocument/2006/relationships/image" Target="../media/image7.jpeg"/><Relationship Id="rId10"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stormsmicrobiome.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hyperlink" Target="https://www.stormsmicrobiom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1478"/>
            <a:ext cx="7772400" cy="2580155"/>
          </a:xfrm>
        </p:spPr>
        <p:txBody>
          <a:bodyPr>
            <a:normAutofit fontScale="90000"/>
          </a:bodyPr>
          <a:lstStyle/>
          <a:p>
            <a:r>
              <a:rPr lang="en-US" dirty="0"/>
              <a:t>Accelerating human microbiome research through systematic comparison to published microbial signatures</a:t>
            </a:r>
          </a:p>
        </p:txBody>
      </p:sp>
      <p:sp>
        <p:nvSpPr>
          <p:cNvPr id="5" name="Subtitle 4">
            <a:extLst>
              <a:ext uri="{FF2B5EF4-FFF2-40B4-BE49-F238E27FC236}">
                <a16:creationId xmlns:a16="http://schemas.microsoft.com/office/drawing/2014/main" id="{C1B1E3DB-DCE7-5845-95A5-8F831774FDA6}"/>
              </a:ext>
            </a:extLst>
          </p:cNvPr>
          <p:cNvSpPr>
            <a:spLocks noGrp="1"/>
          </p:cNvSpPr>
          <p:nvPr>
            <p:ph type="subTitle" idx="1"/>
          </p:nvPr>
        </p:nvSpPr>
        <p:spPr>
          <a:xfrm>
            <a:off x="1371600" y="3793792"/>
            <a:ext cx="6400800" cy="1752600"/>
          </a:xfrm>
        </p:spPr>
        <p:txBody>
          <a:bodyPr>
            <a:normAutofit fontScale="70000" lnSpcReduction="20000"/>
          </a:bodyPr>
          <a:lstStyle/>
          <a:p>
            <a:r>
              <a:rPr lang="en-US" dirty="0"/>
              <a:t>Levi Waldron</a:t>
            </a:r>
          </a:p>
          <a:p>
            <a:br>
              <a:rPr lang="en-US" dirty="0"/>
            </a:br>
            <a:r>
              <a:rPr lang="en-US" dirty="0"/>
              <a:t>June 22, 2023</a:t>
            </a:r>
          </a:p>
          <a:p>
            <a:br>
              <a:rPr lang="en-US" dirty="0"/>
            </a:br>
            <a:r>
              <a:rPr lang="en-US" dirty="0"/>
              <a:t>Funding: NCI 1R01 CA230551</a:t>
            </a:r>
          </a:p>
        </p:txBody>
      </p:sp>
      <p:pic>
        <p:nvPicPr>
          <p:cNvPr id="10" name="Picture 9">
            <a:extLst>
              <a:ext uri="{FF2B5EF4-FFF2-40B4-BE49-F238E27FC236}">
                <a16:creationId xmlns:a16="http://schemas.microsoft.com/office/drawing/2014/main" id="{8798A49C-B0AD-7C45-ADBC-F33D37E0AF3B}"/>
              </a:ext>
            </a:extLst>
          </p:cNvPr>
          <p:cNvPicPr>
            <a:picLocks noChangeAspect="1"/>
          </p:cNvPicPr>
          <p:nvPr/>
        </p:nvPicPr>
        <p:blipFill>
          <a:blip r:embed="rId3"/>
          <a:stretch>
            <a:fillRect/>
          </a:stretch>
        </p:blipFill>
        <p:spPr>
          <a:xfrm>
            <a:off x="7808977" y="6106275"/>
            <a:ext cx="1335024" cy="776446"/>
          </a:xfrm>
          <a:prstGeom prst="rect">
            <a:avLst/>
          </a:prstGeom>
        </p:spPr>
      </p:pic>
      <p:pic>
        <p:nvPicPr>
          <p:cNvPr id="12" name="Picture 11">
            <a:extLst>
              <a:ext uri="{FF2B5EF4-FFF2-40B4-BE49-F238E27FC236}">
                <a16:creationId xmlns:a16="http://schemas.microsoft.com/office/drawing/2014/main" id="{6B0F47EC-ECE8-7C43-9E3F-54667EF9E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sp>
        <p:nvSpPr>
          <p:cNvPr id="3" name="TextBox 2">
            <a:extLst>
              <a:ext uri="{FF2B5EF4-FFF2-40B4-BE49-F238E27FC236}">
                <a16:creationId xmlns:a16="http://schemas.microsoft.com/office/drawing/2014/main" id="{50DBAF2D-2F94-A54D-BA42-C111A88E0FBB}"/>
              </a:ext>
            </a:extLst>
          </p:cNvPr>
          <p:cNvSpPr txBox="1"/>
          <p:nvPr/>
        </p:nvSpPr>
        <p:spPr>
          <a:xfrm>
            <a:off x="119270" y="2415209"/>
            <a:ext cx="184731" cy="461665"/>
          </a:xfrm>
          <a:prstGeom prst="rect">
            <a:avLst/>
          </a:prstGeom>
          <a:noFill/>
        </p:spPr>
        <p:txBody>
          <a:bodyPr wrap="none" rtlCol="0">
            <a:spAutoFit/>
          </a:bodyPr>
          <a:lstStyle/>
          <a:p>
            <a:endParaRPr lang="en-US" dirty="0"/>
          </a:p>
        </p:txBody>
      </p:sp>
      <p:pic>
        <p:nvPicPr>
          <p:cNvPr id="2050" name="Picture 2" descr="Università di Trento">
            <a:extLst>
              <a:ext uri="{FF2B5EF4-FFF2-40B4-BE49-F238E27FC236}">
                <a16:creationId xmlns:a16="http://schemas.microsoft.com/office/drawing/2014/main" id="{2317651D-0FE6-D3D6-8F92-612979783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61" y="6145545"/>
            <a:ext cx="1955105" cy="586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1634"/>
    </mc:Choice>
    <mc:Fallback xmlns="">
      <p:transition spd="slow" advTm="11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B41C8E-89B6-6D47-84C2-763F742B3A47}"/>
              </a:ext>
            </a:extLst>
          </p:cNvPr>
          <p:cNvSpPr>
            <a:spLocks noGrp="1"/>
          </p:cNvSpPr>
          <p:nvPr>
            <p:ph type="sldNum" sz="quarter" idx="12"/>
          </p:nvPr>
        </p:nvSpPr>
        <p:spPr/>
        <p:txBody>
          <a:bodyPr/>
          <a:lstStyle/>
          <a:p>
            <a:fld id="{C71C242F-20BE-4F6C-ABA6-9DCC8641EF60}" type="slidenum">
              <a:rPr lang="en-US" smtClean="0"/>
              <a:pPr/>
              <a:t>10</a:t>
            </a:fld>
            <a:endParaRPr lang="en-US"/>
          </a:p>
        </p:txBody>
      </p:sp>
      <p:sp>
        <p:nvSpPr>
          <p:cNvPr id="5" name="TextBox 4">
            <a:extLst>
              <a:ext uri="{FF2B5EF4-FFF2-40B4-BE49-F238E27FC236}">
                <a16:creationId xmlns:a16="http://schemas.microsoft.com/office/drawing/2014/main" id="{481ADB72-F450-E74B-BB38-2B84F5EADE2C}"/>
              </a:ext>
            </a:extLst>
          </p:cNvPr>
          <p:cNvSpPr txBox="1"/>
          <p:nvPr/>
        </p:nvSpPr>
        <p:spPr>
          <a:xfrm>
            <a:off x="1066361" y="1356418"/>
            <a:ext cx="7011278" cy="369332"/>
          </a:xfrm>
          <a:prstGeom prst="rect">
            <a:avLst/>
          </a:prstGeom>
          <a:noFill/>
        </p:spPr>
        <p:txBody>
          <a:bodyPr wrap="none" rtlCol="0">
            <a:spAutoFit/>
          </a:bodyPr>
          <a:lstStyle/>
          <a:p>
            <a:r>
              <a:rPr lang="en-US" sz="1800" b="1" dirty="0"/>
              <a:t>A Comprehensive Database of Published Microbial Signatures</a:t>
            </a:r>
            <a:endParaRPr lang="en-US" sz="1800" dirty="0"/>
          </a:p>
        </p:txBody>
      </p:sp>
      <p:graphicFrame>
        <p:nvGraphicFramePr>
          <p:cNvPr id="8" name="Content Placeholder 2">
            <a:extLst>
              <a:ext uri="{FF2B5EF4-FFF2-40B4-BE49-F238E27FC236}">
                <a16:creationId xmlns:a16="http://schemas.microsoft.com/office/drawing/2014/main" id="{264DAC3F-5079-4E2D-B7D6-CFEA151523D3}"/>
              </a:ext>
            </a:extLst>
          </p:cNvPr>
          <p:cNvGraphicFramePr>
            <a:graphicFrameLocks noGrp="1"/>
          </p:cNvGraphicFramePr>
          <p:nvPr>
            <p:ph idx="1"/>
            <p:extLst>
              <p:ext uri="{D42A27DB-BD31-4B8C-83A1-F6EECF244321}">
                <p14:modId xmlns:p14="http://schemas.microsoft.com/office/powerpoint/2010/main" val="1179813296"/>
              </p:ext>
            </p:extLst>
          </p:nvPr>
        </p:nvGraphicFramePr>
        <p:xfrm>
          <a:off x="457200" y="2395330"/>
          <a:ext cx="8110330" cy="2408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AFF594C-D10B-334B-7581-F087669E18AD}"/>
              </a:ext>
            </a:extLst>
          </p:cNvPr>
          <p:cNvSpPr txBox="1"/>
          <p:nvPr/>
        </p:nvSpPr>
        <p:spPr>
          <a:xfrm>
            <a:off x="696504" y="5195903"/>
            <a:ext cx="7631722" cy="767904"/>
          </a:xfrm>
          <a:prstGeom prst="rect">
            <a:avLst/>
          </a:prstGeom>
        </p:spPr>
        <p:txBody>
          <a:bodyPr vert="horz" lIns="91440" tIns="45720" rIns="91440" bIns="45720" rtlCol="0" anchor="ctr">
            <a:normAutofit/>
          </a:bodyPr>
          <a:lstStyle/>
          <a:p>
            <a:pPr algn="ctr" eaLnBrk="1" hangingPunct="1">
              <a:lnSpc>
                <a:spcPct val="90000"/>
              </a:lnSpc>
              <a:spcAft>
                <a:spcPts val="600"/>
              </a:spcAft>
            </a:pPr>
            <a:r>
              <a:rPr lang="en-US" sz="1700" dirty="0">
                <a:latin typeface="+mn-lt"/>
                <a:ea typeface="+mn-ea"/>
              </a:rPr>
              <a:t>&gt;2,900 microbial signatures              &gt;750 published papers      &gt;50 curators</a:t>
            </a:r>
          </a:p>
        </p:txBody>
      </p:sp>
      <p:sp>
        <p:nvSpPr>
          <p:cNvPr id="9" name="Title 1">
            <a:extLst>
              <a:ext uri="{FF2B5EF4-FFF2-40B4-BE49-F238E27FC236}">
                <a16:creationId xmlns:a16="http://schemas.microsoft.com/office/drawing/2014/main" id="{B609A2E7-9D3E-8C5E-DBD9-B888CEA9EB24}"/>
              </a:ext>
            </a:extLst>
          </p:cNvPr>
          <p:cNvSpPr txBox="1">
            <a:spLocks/>
          </p:cNvSpPr>
          <p:nvPr/>
        </p:nvSpPr>
        <p:spPr>
          <a:xfrm>
            <a:off x="628649" y="291090"/>
            <a:ext cx="7886699" cy="93268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ct val="90000"/>
              </a:lnSpc>
              <a:spcAft>
                <a:spcPts val="0"/>
              </a:spcAft>
            </a:pPr>
            <a:r>
              <a:rPr lang="en-US" sz="4700" dirty="0" err="1"/>
              <a:t>BugSigDB</a:t>
            </a:r>
            <a:endParaRPr lang="en-US" sz="4700" dirty="0"/>
          </a:p>
        </p:txBody>
      </p:sp>
      <p:sp>
        <p:nvSpPr>
          <p:cNvPr id="2" name="TextBox 1">
            <a:extLst>
              <a:ext uri="{FF2B5EF4-FFF2-40B4-BE49-F238E27FC236}">
                <a16:creationId xmlns:a16="http://schemas.microsoft.com/office/drawing/2014/main" id="{2A4EFEE4-2B53-473E-4D46-A80EF6D25EF7}"/>
              </a:ext>
            </a:extLst>
          </p:cNvPr>
          <p:cNvSpPr txBox="1"/>
          <p:nvPr/>
        </p:nvSpPr>
        <p:spPr>
          <a:xfrm>
            <a:off x="1606699" y="6200358"/>
            <a:ext cx="5872890" cy="584775"/>
          </a:xfrm>
          <a:prstGeom prst="rect">
            <a:avLst/>
          </a:prstGeom>
          <a:noFill/>
        </p:spPr>
        <p:txBody>
          <a:bodyPr wrap="none" rtlCol="0">
            <a:spAutoFit/>
          </a:bodyPr>
          <a:lstStyle/>
          <a:p>
            <a:pPr algn="ctr"/>
            <a:r>
              <a:rPr lang="en-US" sz="1600" dirty="0" err="1"/>
              <a:t>medRxiv</a:t>
            </a:r>
            <a:r>
              <a:rPr lang="en-US" sz="1600" dirty="0"/>
              <a:t> preprint </a:t>
            </a:r>
            <a:r>
              <a:rPr lang="en-US" sz="1600" dirty="0">
                <a:hlinkClick r:id="rId7"/>
              </a:rPr>
              <a:t>https://doi.org/10.1101/2022.10.24.22281483</a:t>
            </a:r>
            <a:endParaRPr lang="en-US" sz="1600" dirty="0"/>
          </a:p>
          <a:p>
            <a:pPr algn="ctr"/>
            <a:r>
              <a:rPr lang="en-US" sz="1600" dirty="0"/>
              <a:t>In Press at Nature Biotechnology</a:t>
            </a:r>
          </a:p>
        </p:txBody>
      </p:sp>
    </p:spTree>
    <p:extLst>
      <p:ext uri="{BB962C8B-B14F-4D97-AF65-F5344CB8AC3E}">
        <p14:creationId xmlns:p14="http://schemas.microsoft.com/office/powerpoint/2010/main" val="317441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08930-51C1-04B8-00A1-E782F5EF426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11</a:t>
            </a:fld>
            <a:endParaRPr lang="en-US">
              <a:latin typeface="+mn-lt"/>
              <a:ea typeface="+mn-ea"/>
            </a:endParaRPr>
          </a:p>
        </p:txBody>
      </p:sp>
      <p:pic>
        <p:nvPicPr>
          <p:cNvPr id="6" name="Picture 5">
            <a:extLst>
              <a:ext uri="{FF2B5EF4-FFF2-40B4-BE49-F238E27FC236}">
                <a16:creationId xmlns:a16="http://schemas.microsoft.com/office/drawing/2014/main" id="{D400829A-8901-5E7C-5DEA-7C6C03C66BF0}"/>
              </a:ext>
            </a:extLst>
          </p:cNvPr>
          <p:cNvPicPr>
            <a:picLocks noChangeAspect="1"/>
          </p:cNvPicPr>
          <p:nvPr/>
        </p:nvPicPr>
        <p:blipFill rotWithShape="1">
          <a:blip r:embed="rId2"/>
          <a:srcRect t="4617"/>
          <a:stretch/>
        </p:blipFill>
        <p:spPr>
          <a:xfrm>
            <a:off x="1822137" y="640080"/>
            <a:ext cx="4454566" cy="3232988"/>
          </a:xfrm>
          <a:prstGeom prst="rect">
            <a:avLst/>
          </a:prstGeom>
        </p:spPr>
      </p:pic>
      <p:pic>
        <p:nvPicPr>
          <p:cNvPr id="7" name="Picture 6">
            <a:extLst>
              <a:ext uri="{FF2B5EF4-FFF2-40B4-BE49-F238E27FC236}">
                <a16:creationId xmlns:a16="http://schemas.microsoft.com/office/drawing/2014/main" id="{048AB5AB-57A7-779D-345A-841BC2DA70A7}"/>
              </a:ext>
            </a:extLst>
          </p:cNvPr>
          <p:cNvPicPr>
            <a:picLocks noChangeAspect="1"/>
          </p:cNvPicPr>
          <p:nvPr/>
        </p:nvPicPr>
        <p:blipFill>
          <a:blip r:embed="rId3"/>
          <a:stretch>
            <a:fillRect/>
          </a:stretch>
        </p:blipFill>
        <p:spPr>
          <a:xfrm>
            <a:off x="254726" y="3873068"/>
            <a:ext cx="7772400" cy="2848407"/>
          </a:xfrm>
          <a:prstGeom prst="rect">
            <a:avLst/>
          </a:prstGeom>
        </p:spPr>
      </p:pic>
      <p:pic>
        <p:nvPicPr>
          <p:cNvPr id="8" name="Picture 7">
            <a:extLst>
              <a:ext uri="{FF2B5EF4-FFF2-40B4-BE49-F238E27FC236}">
                <a16:creationId xmlns:a16="http://schemas.microsoft.com/office/drawing/2014/main" id="{17C98E94-0C79-8E0D-094B-09590C567C91}"/>
              </a:ext>
            </a:extLst>
          </p:cNvPr>
          <p:cNvPicPr>
            <a:picLocks noChangeAspect="1"/>
          </p:cNvPicPr>
          <p:nvPr/>
        </p:nvPicPr>
        <p:blipFill>
          <a:blip r:embed="rId4"/>
          <a:stretch>
            <a:fillRect/>
          </a:stretch>
        </p:blipFill>
        <p:spPr>
          <a:xfrm>
            <a:off x="398418" y="78845"/>
            <a:ext cx="7772400" cy="285178"/>
          </a:xfrm>
          <a:prstGeom prst="rect">
            <a:avLst/>
          </a:prstGeom>
        </p:spPr>
      </p:pic>
    </p:spTree>
    <p:extLst>
      <p:ext uri="{BB962C8B-B14F-4D97-AF65-F5344CB8AC3E}">
        <p14:creationId xmlns:p14="http://schemas.microsoft.com/office/powerpoint/2010/main" val="299610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77078DFF-499E-BE46-BC07-06B5B26FBBF7}"/>
              </a:ext>
            </a:extLst>
          </p:cNvPr>
          <p:cNvPicPr>
            <a:picLocks noChangeAspect="1"/>
          </p:cNvPicPr>
          <p:nvPr/>
        </p:nvPicPr>
        <p:blipFill rotWithShape="1">
          <a:blip r:embed="rId2">
            <a:extLst>
              <a:ext uri="{28A0092B-C50C-407E-A947-70E740481C1C}">
                <a14:useLocalDpi xmlns:a14="http://schemas.microsoft.com/office/drawing/2010/main" val="0"/>
              </a:ext>
            </a:extLst>
          </a:blip>
          <a:srcRect l="9091" b="9393"/>
          <a:stretch/>
        </p:blipFill>
        <p:spPr>
          <a:xfrm>
            <a:off x="1149212" y="1417638"/>
            <a:ext cx="6845576" cy="5134180"/>
          </a:xfrm>
          <a:prstGeom prst="rect">
            <a:avLst/>
          </a:prstGeom>
        </p:spPr>
      </p:pic>
      <p:sp>
        <p:nvSpPr>
          <p:cNvPr id="4" name="Slide Number Placeholder 3">
            <a:extLst>
              <a:ext uri="{FF2B5EF4-FFF2-40B4-BE49-F238E27FC236}">
                <a16:creationId xmlns:a16="http://schemas.microsoft.com/office/drawing/2014/main" id="{CF96673A-D30E-8048-98CB-1342FF9EDB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a:latin typeface="+mn-lt"/>
                <a:ea typeface="+mn-ea"/>
              </a:rPr>
              <a:pPr eaLnBrk="1" hangingPunct="1">
                <a:spcAft>
                  <a:spcPts val="600"/>
                </a:spcAft>
              </a:pPr>
              <a:t>12</a:t>
            </a:fld>
            <a:endParaRPr lang="en-US">
              <a:latin typeface="+mn-lt"/>
              <a:ea typeface="+mn-ea"/>
            </a:endParaRPr>
          </a:p>
        </p:txBody>
      </p:sp>
      <p:sp>
        <p:nvSpPr>
          <p:cNvPr id="5" name="Title 1">
            <a:extLst>
              <a:ext uri="{FF2B5EF4-FFF2-40B4-BE49-F238E27FC236}">
                <a16:creationId xmlns:a16="http://schemas.microsoft.com/office/drawing/2014/main" id="{F3AA9782-E7B2-0C49-A8DD-92BAFE6DD6FE}"/>
              </a:ext>
            </a:extLst>
          </p:cNvPr>
          <p:cNvSpPr>
            <a:spLocks noGrp="1"/>
          </p:cNvSpPr>
          <p:nvPr>
            <p:ph type="title"/>
          </p:nvPr>
        </p:nvSpPr>
        <p:spPr>
          <a:xfrm>
            <a:off x="457200" y="274638"/>
            <a:ext cx="8229600" cy="1143000"/>
          </a:xfrm>
        </p:spPr>
        <p:txBody>
          <a:bodyPr>
            <a:normAutofit fontScale="90000"/>
          </a:bodyPr>
          <a:lstStyle/>
          <a:p>
            <a:r>
              <a:rPr lang="en-US" dirty="0" err="1"/>
              <a:t>BugSigDB.org</a:t>
            </a:r>
            <a:r>
              <a:rPr lang="en-US" dirty="0"/>
              <a:t> wiki pages &amp; subpages</a:t>
            </a:r>
          </a:p>
        </p:txBody>
      </p:sp>
    </p:spTree>
    <p:extLst>
      <p:ext uri="{BB962C8B-B14F-4D97-AF65-F5344CB8AC3E}">
        <p14:creationId xmlns:p14="http://schemas.microsoft.com/office/powerpoint/2010/main" val="324060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a chart&#10;&#10;Description automatically generated with low confidence">
            <a:extLst>
              <a:ext uri="{FF2B5EF4-FFF2-40B4-BE49-F238E27FC236}">
                <a16:creationId xmlns:a16="http://schemas.microsoft.com/office/drawing/2014/main" id="{1FEC594C-CF93-577D-1E29-E51130A8A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83348"/>
            <a:ext cx="8178799" cy="5091303"/>
          </a:xfrm>
          <a:prstGeom prst="rect">
            <a:avLst/>
          </a:prstGeom>
        </p:spPr>
      </p:pic>
      <p:sp>
        <p:nvSpPr>
          <p:cNvPr id="2" name="Slide Number Placeholder 1">
            <a:extLst>
              <a:ext uri="{FF2B5EF4-FFF2-40B4-BE49-F238E27FC236}">
                <a16:creationId xmlns:a16="http://schemas.microsoft.com/office/drawing/2014/main" id="{0BC0D95C-AD0F-6824-7830-B4D376049592}"/>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13</a:t>
            </a:fld>
            <a:endParaRPr lang="en-US"/>
          </a:p>
        </p:txBody>
      </p:sp>
    </p:spTree>
    <p:extLst>
      <p:ext uri="{BB962C8B-B14F-4D97-AF65-F5344CB8AC3E}">
        <p14:creationId xmlns:p14="http://schemas.microsoft.com/office/powerpoint/2010/main" val="79586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5406885-3885-2CE5-838F-5B82F9FFB7DB}"/>
              </a:ext>
            </a:extLst>
          </p:cNvPr>
          <p:cNvSpPr>
            <a:spLocks noGrp="1"/>
          </p:cNvSpPr>
          <p:nvPr>
            <p:ph type="title"/>
          </p:nvPr>
        </p:nvSpPr>
        <p:spPr>
          <a:xfrm>
            <a:off x="628650" y="5358141"/>
            <a:ext cx="7886700" cy="1363334"/>
          </a:xfrm>
        </p:spPr>
        <p:txBody>
          <a:bodyPr>
            <a:normAutofit fontScale="90000"/>
          </a:bodyPr>
          <a:lstStyle/>
          <a:p>
            <a:r>
              <a:rPr lang="en-US" sz="4200" dirty="0"/>
              <a:t>Most reproducible research topics</a:t>
            </a:r>
            <a:br>
              <a:rPr lang="en-US" sz="4200" dirty="0"/>
            </a:br>
            <a:r>
              <a:rPr lang="en-US" sz="2700" dirty="0"/>
              <a:t>antibiotics exposure</a:t>
            </a:r>
            <a:br>
              <a:rPr lang="en-US" sz="2700" dirty="0"/>
            </a:br>
            <a:r>
              <a:rPr lang="en-US" sz="2700" dirty="0"/>
              <a:t>HIV infection</a:t>
            </a:r>
          </a:p>
        </p:txBody>
      </p:sp>
      <p:pic>
        <p:nvPicPr>
          <p:cNvPr id="5" name="Picture 4" descr="A picture containing diagram, line, plan, parallel&#10;&#10;Description automatically generated">
            <a:extLst>
              <a:ext uri="{FF2B5EF4-FFF2-40B4-BE49-F238E27FC236}">
                <a16:creationId xmlns:a16="http://schemas.microsoft.com/office/drawing/2014/main" id="{8418FA2A-0798-B19E-91BC-3912A0FABD54}"/>
              </a:ext>
            </a:extLst>
          </p:cNvPr>
          <p:cNvPicPr>
            <a:picLocks noChangeAspect="1"/>
          </p:cNvPicPr>
          <p:nvPr/>
        </p:nvPicPr>
        <p:blipFill rotWithShape="1">
          <a:blip r:embed="rId3">
            <a:extLst>
              <a:ext uri="{28A0092B-C50C-407E-A947-70E740481C1C}">
                <a14:useLocalDpi xmlns:a14="http://schemas.microsoft.com/office/drawing/2010/main" val="0"/>
              </a:ext>
            </a:extLst>
          </a:blip>
          <a:srcRect l="34286" t="44597"/>
          <a:stretch/>
        </p:blipFill>
        <p:spPr>
          <a:xfrm>
            <a:off x="482600" y="665250"/>
            <a:ext cx="8178799" cy="4413113"/>
          </a:xfrm>
          <a:prstGeom prst="rect">
            <a:avLst/>
          </a:prstGeom>
        </p:spPr>
      </p:pic>
      <p:sp>
        <p:nvSpPr>
          <p:cNvPr id="2" name="Slide Number Placeholder 1">
            <a:extLst>
              <a:ext uri="{FF2B5EF4-FFF2-40B4-BE49-F238E27FC236}">
                <a16:creationId xmlns:a16="http://schemas.microsoft.com/office/drawing/2014/main" id="{5DC26D10-604B-0A09-3E58-EA4EB33DAFA6}"/>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smtClean="0"/>
              <a:pPr>
                <a:spcAft>
                  <a:spcPts val="600"/>
                </a:spcAft>
              </a:pPr>
              <a:t>14</a:t>
            </a:fld>
            <a:endParaRPr lang="en-US"/>
          </a:p>
        </p:txBody>
      </p:sp>
    </p:spTree>
    <p:extLst>
      <p:ext uri="{BB962C8B-B14F-4D97-AF65-F5344CB8AC3E}">
        <p14:creationId xmlns:p14="http://schemas.microsoft.com/office/powerpoint/2010/main" val="121248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p:txBody>
          <a:bodyPr vert="horz" lIns="91440" tIns="45720" rIns="91440" bIns="45720" rtlCol="0" anchor="b">
            <a:normAutofit/>
          </a:bodyPr>
          <a:lstStyle/>
          <a:p>
            <a:pPr algn="l">
              <a:lnSpc>
                <a:spcPct val="90000"/>
              </a:lnSpc>
            </a:pPr>
            <a:r>
              <a:rPr lang="en-US" sz="4700" kern="1200" dirty="0">
                <a:solidFill>
                  <a:schemeClr val="tx1"/>
                </a:solidFill>
                <a:latin typeface="+mj-lt"/>
                <a:ea typeface="+mj-ea"/>
                <a:cs typeface="+mj-cs"/>
              </a:rPr>
              <a:t>“Bug set enrichment analysis”</a:t>
            </a:r>
          </a:p>
        </p:txBody>
      </p:sp>
      <p:sp>
        <p:nvSpPr>
          <p:cNvPr id="3" name="Content Placeholder 2">
            <a:extLst>
              <a:ext uri="{FF2B5EF4-FFF2-40B4-BE49-F238E27FC236}">
                <a16:creationId xmlns:a16="http://schemas.microsoft.com/office/drawing/2014/main" id="{1D0BA533-0D21-B272-4521-521745111DF5}"/>
              </a:ext>
            </a:extLst>
          </p:cNvPr>
          <p:cNvSpPr>
            <a:spLocks noGrp="1"/>
          </p:cNvSpPr>
          <p:nvPr>
            <p:ph idx="1"/>
          </p:nvPr>
        </p:nvSpPr>
        <p:spPr/>
        <p:txBody>
          <a:bodyPr>
            <a:normAutofit fontScale="92500" lnSpcReduction="10000"/>
          </a:bodyPr>
          <a:lstStyle/>
          <a:p>
            <a:r>
              <a:rPr lang="en-US" dirty="0"/>
              <a:t>Meta-analysis signature as a positive control</a:t>
            </a:r>
          </a:p>
          <a:p>
            <a:pPr lvl="1"/>
            <a:r>
              <a:rPr lang="en-US" dirty="0"/>
              <a:t>662 colorectal cancer samples and 652 matched controls from 10 published shotgun datasets in curatedMetagenomicData</a:t>
            </a:r>
          </a:p>
          <a:p>
            <a:r>
              <a:rPr lang="en-US" dirty="0"/>
              <a:t>Enrichment analysis across </a:t>
            </a:r>
            <a:r>
              <a:rPr lang="en-US" dirty="0" err="1"/>
              <a:t>bugsigdb.org</a:t>
            </a:r>
            <a:endParaRPr lang="en-US" dirty="0"/>
          </a:p>
          <a:p>
            <a:pPr lvl="1"/>
            <a:r>
              <a:rPr lang="en-US" dirty="0"/>
              <a:t>Over-representation analysis (ORA, Fisher’s Exact)</a:t>
            </a:r>
          </a:p>
          <a:p>
            <a:pPr lvl="1"/>
            <a:r>
              <a:rPr lang="en-US" dirty="0"/>
              <a:t>Pathway Analysis with Down-weighting of Overlapping Genes (PADOG)</a:t>
            </a:r>
          </a:p>
          <a:p>
            <a:pPr lvl="1"/>
            <a:r>
              <a:rPr lang="en-US" dirty="0"/>
              <a:t>Competitive Balances for taxonomic Enrichment Analysis (CBEA)</a:t>
            </a:r>
          </a:p>
          <a:p>
            <a:pPr lvl="1"/>
            <a:endParaRPr lang="en-US" dirty="0"/>
          </a:p>
        </p:txBody>
      </p:sp>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15</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0973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3600" kern="1200" dirty="0">
                <a:solidFill>
                  <a:schemeClr val="tx1"/>
                </a:solidFill>
                <a:latin typeface="+mj-lt"/>
                <a:ea typeface="+mj-ea"/>
                <a:cs typeface="+mj-cs"/>
              </a:rPr>
              <a:t>High enrichment in other CRC signatures</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9789"/>
          <a:stretch/>
        </p:blipFill>
        <p:spPr bwMode="auto">
          <a:xfrm>
            <a:off x="1020125" y="1863801"/>
            <a:ext cx="7103749"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16</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grpSp>
        <p:nvGrpSpPr>
          <p:cNvPr id="7" name="Group 6">
            <a:extLst>
              <a:ext uri="{FF2B5EF4-FFF2-40B4-BE49-F238E27FC236}">
                <a16:creationId xmlns:a16="http://schemas.microsoft.com/office/drawing/2014/main" id="{A18FEE6E-078A-0267-0F65-1F3686940695}"/>
              </a:ext>
            </a:extLst>
          </p:cNvPr>
          <p:cNvGrpSpPr/>
          <p:nvPr/>
        </p:nvGrpSpPr>
        <p:grpSpPr>
          <a:xfrm>
            <a:off x="1269090" y="2155370"/>
            <a:ext cx="7198829" cy="1521971"/>
            <a:chOff x="1269090" y="2155370"/>
            <a:chExt cx="7198829" cy="1521971"/>
          </a:xfrm>
        </p:grpSpPr>
        <p:sp>
          <p:nvSpPr>
            <p:cNvPr id="3" name="Rounded Rectangle 2">
              <a:extLst>
                <a:ext uri="{FF2B5EF4-FFF2-40B4-BE49-F238E27FC236}">
                  <a16:creationId xmlns:a16="http://schemas.microsoft.com/office/drawing/2014/main" id="{C1E33A4E-C1CE-955E-3F0E-793534BA5A49}"/>
                </a:ext>
              </a:extLst>
            </p:cNvPr>
            <p:cNvSpPr/>
            <p:nvPr/>
          </p:nvSpPr>
          <p:spPr>
            <a:xfrm>
              <a:off x="2049969" y="2155370"/>
              <a:ext cx="5069288" cy="522516"/>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6E2B46-E3F4-4FB0-E9D0-1B2CF635A4E8}"/>
                </a:ext>
              </a:extLst>
            </p:cNvPr>
            <p:cNvSpPr txBox="1"/>
            <p:nvPr/>
          </p:nvSpPr>
          <p:spPr>
            <a:xfrm>
              <a:off x="1269090" y="2969455"/>
              <a:ext cx="7198829"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4000" dirty="0"/>
                <a:t>Even across sequencing strategies</a:t>
              </a:r>
            </a:p>
          </p:txBody>
        </p:sp>
      </p:grpSp>
      <p:sp>
        <p:nvSpPr>
          <p:cNvPr id="8" name="Rounded Rectangle 7">
            <a:extLst>
              <a:ext uri="{FF2B5EF4-FFF2-40B4-BE49-F238E27FC236}">
                <a16:creationId xmlns:a16="http://schemas.microsoft.com/office/drawing/2014/main" id="{A8183E6F-3823-D4D9-803E-1396194E93B0}"/>
              </a:ext>
            </a:extLst>
          </p:cNvPr>
          <p:cNvSpPr/>
          <p:nvPr/>
        </p:nvSpPr>
        <p:spPr>
          <a:xfrm>
            <a:off x="797519" y="2645228"/>
            <a:ext cx="2994751" cy="3157749"/>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2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756138" y="174032"/>
            <a:ext cx="7631723" cy="1111843"/>
          </a:xfrm>
        </p:spPr>
        <p:txBody>
          <a:bodyPr vert="horz" lIns="91440" tIns="45720" rIns="91440" bIns="45720" rtlCol="0" anchor="ctr">
            <a:normAutofit/>
          </a:bodyPr>
          <a:lstStyle/>
          <a:p>
            <a:pPr>
              <a:lnSpc>
                <a:spcPct val="90000"/>
              </a:lnSpc>
            </a:pPr>
            <a:r>
              <a:rPr lang="en-US" sz="3500" dirty="0"/>
              <a:t>Rank of “spike-in” positive control signatures among all signatures</a:t>
            </a:r>
            <a:endParaRPr lang="en-US" sz="35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F50E679E-786B-6A66-DE77-9F7B2749FA7E}"/>
              </a:ext>
            </a:extLst>
          </p:cNvPr>
          <p:cNvSpPr txBox="1"/>
          <p:nvPr/>
        </p:nvSpPr>
        <p:spPr>
          <a:xfrm>
            <a:off x="756138" y="1459907"/>
            <a:ext cx="7631722" cy="767904"/>
          </a:xfrm>
          <a:prstGeom prst="rect">
            <a:avLst/>
          </a:prstGeom>
        </p:spPr>
        <p:txBody>
          <a:bodyPr vert="horz" lIns="91440" tIns="45720" rIns="91440" bIns="45720" rtlCol="0" anchor="ctr">
            <a:normAutofit fontScale="92500" lnSpcReduction="20000"/>
          </a:bodyPr>
          <a:lstStyle/>
          <a:p>
            <a:pPr indent="-228600" eaLnBrk="1" hangingPunct="1">
              <a:lnSpc>
                <a:spcPct val="90000"/>
              </a:lnSpc>
              <a:spcAft>
                <a:spcPts val="600"/>
              </a:spcAft>
              <a:buFont typeface="Arial" panose="020B0604020202020204" pitchFamily="34" charset="0"/>
              <a:buChar char="•"/>
            </a:pPr>
            <a:r>
              <a:rPr lang="en-US" sz="1700" dirty="0">
                <a:latin typeface="+mn-lt"/>
                <a:ea typeface="+mn-ea"/>
              </a:rPr>
              <a:t>All methods work</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ORA sensitive to cut-offs</a:t>
            </a:r>
          </a:p>
          <a:p>
            <a:pPr indent="-228600" eaLnBrk="1" hangingPunct="1">
              <a:lnSpc>
                <a:spcPct val="90000"/>
              </a:lnSpc>
              <a:spcAft>
                <a:spcPts val="600"/>
              </a:spcAft>
              <a:buFont typeface="Arial" panose="020B0604020202020204" pitchFamily="34" charset="0"/>
              <a:buChar char="•"/>
            </a:pPr>
            <a:r>
              <a:rPr lang="en-US" sz="1700" dirty="0">
                <a:latin typeface="+mn-lt"/>
                <a:ea typeface="+mn-ea"/>
              </a:rPr>
              <a:t>CBEA allows mixed taxonomic rank</a:t>
            </a:r>
          </a:p>
        </p:txBody>
      </p:sp>
      <p:pic>
        <p:nvPicPr>
          <p:cNvPr id="3074" name="Picture 2">
            <a:extLst>
              <a:ext uri="{FF2B5EF4-FFF2-40B4-BE49-F238E27FC236}">
                <a16:creationId xmlns:a16="http://schemas.microsoft.com/office/drawing/2014/main" id="{365D5A71-9DFB-047B-C306-CCE3B7AAA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9" t="48630"/>
          <a:stretch/>
        </p:blipFill>
        <p:spPr bwMode="auto">
          <a:xfrm>
            <a:off x="1121785" y="2405149"/>
            <a:ext cx="6895857" cy="38993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17</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1489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33A-51D0-A45F-7A3B-729A382515E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a:lnSpc>
                <a:spcPct val="90000"/>
              </a:lnSpc>
            </a:pPr>
            <a:r>
              <a:rPr lang="en-US" sz="2900" kern="1200" dirty="0">
                <a:solidFill>
                  <a:schemeClr val="tx1"/>
                </a:solidFill>
                <a:latin typeface="+mj-lt"/>
                <a:ea typeface="+mj-ea"/>
                <a:cs typeface="+mj-cs"/>
              </a:rPr>
              <a:t>Similarities with other health outcomes are real</a:t>
            </a:r>
          </a:p>
        </p:txBody>
      </p:sp>
      <p:pic>
        <p:nvPicPr>
          <p:cNvPr id="3" name="Picture 2">
            <a:extLst>
              <a:ext uri="{FF2B5EF4-FFF2-40B4-BE49-F238E27FC236}">
                <a16:creationId xmlns:a16="http://schemas.microsoft.com/office/drawing/2014/main" id="{11DAEEB7-5243-B880-189E-342FC3CB0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57" t="-479" r="1043" b="50268"/>
          <a:stretch/>
        </p:blipFill>
        <p:spPr bwMode="auto">
          <a:xfrm>
            <a:off x="1020122" y="1863801"/>
            <a:ext cx="7103756" cy="4440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CE47E9-5E9F-DD9B-9413-8AC0B6E2B99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18</a:t>
            </a:fld>
            <a:endParaRPr lang="en-US">
              <a:latin typeface="+mn-lt"/>
              <a:ea typeface="+mn-ea"/>
            </a:endParaRPr>
          </a:p>
        </p:txBody>
      </p:sp>
      <p:sp>
        <p:nvSpPr>
          <p:cNvPr id="5" name="TextBox 4">
            <a:extLst>
              <a:ext uri="{FF2B5EF4-FFF2-40B4-BE49-F238E27FC236}">
                <a16:creationId xmlns:a16="http://schemas.microsoft.com/office/drawing/2014/main" id="{169333D5-3B13-9D6C-370A-77607A85AD9F}"/>
              </a:ext>
            </a:extLst>
          </p:cNvPr>
          <p:cNvSpPr txBox="1"/>
          <p:nvPr/>
        </p:nvSpPr>
        <p:spPr>
          <a:xfrm>
            <a:off x="2711669" y="13085379"/>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3129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Chart&#10;&#10;Description automatically generated with medium confidence">
            <a:extLst>
              <a:ext uri="{FF2B5EF4-FFF2-40B4-BE49-F238E27FC236}">
                <a16:creationId xmlns:a16="http://schemas.microsoft.com/office/drawing/2014/main" id="{10556D7A-E71D-2984-2658-577236058B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944"/>
          <a:stretch/>
        </p:blipFill>
        <p:spPr bwMode="auto">
          <a:xfrm>
            <a:off x="3482853" y="355805"/>
            <a:ext cx="5665780" cy="58727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3B11138-3855-2181-19BB-82800139B08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19</a:t>
            </a:fld>
            <a:endParaRPr lang="en-US">
              <a:latin typeface="+mn-lt"/>
              <a:ea typeface="+mn-ea"/>
            </a:endParaRPr>
          </a:p>
        </p:txBody>
      </p:sp>
      <p:sp>
        <p:nvSpPr>
          <p:cNvPr id="2" name="Title 1">
            <a:extLst>
              <a:ext uri="{FF2B5EF4-FFF2-40B4-BE49-F238E27FC236}">
                <a16:creationId xmlns:a16="http://schemas.microsoft.com/office/drawing/2014/main" id="{26A56171-7AEC-7BE5-4496-384052092BB5}"/>
              </a:ext>
            </a:extLst>
          </p:cNvPr>
          <p:cNvSpPr>
            <a:spLocks noGrp="1"/>
          </p:cNvSpPr>
          <p:nvPr>
            <p:ph type="title"/>
          </p:nvPr>
        </p:nvSpPr>
        <p:spPr>
          <a:xfrm>
            <a:off x="150338" y="404649"/>
            <a:ext cx="3179065" cy="1437114"/>
          </a:xfrm>
        </p:spPr>
        <p:txBody>
          <a:bodyPr vert="horz" lIns="91440" tIns="45720" rIns="91440" bIns="45720" rtlCol="0" anchor="b">
            <a:normAutofit/>
          </a:bodyPr>
          <a:lstStyle/>
          <a:p>
            <a:pPr algn="l">
              <a:lnSpc>
                <a:spcPct val="90000"/>
              </a:lnSpc>
            </a:pPr>
            <a:r>
              <a:rPr lang="en-US" sz="4000" dirty="0"/>
              <a:t>C</a:t>
            </a:r>
            <a:r>
              <a:rPr lang="en-US" sz="4000" kern="1200" dirty="0">
                <a:solidFill>
                  <a:schemeClr val="tx1"/>
                </a:solidFill>
                <a:latin typeface="+mj-lt"/>
                <a:ea typeface="+mj-ea"/>
                <a:cs typeface="+mj-cs"/>
              </a:rPr>
              <a:t>o-occurrence Co-exclusion</a:t>
            </a:r>
          </a:p>
        </p:txBody>
      </p:sp>
      <p:grpSp>
        <p:nvGrpSpPr>
          <p:cNvPr id="9" name="Group 8">
            <a:extLst>
              <a:ext uri="{FF2B5EF4-FFF2-40B4-BE49-F238E27FC236}">
                <a16:creationId xmlns:a16="http://schemas.microsoft.com/office/drawing/2014/main" id="{C668D30D-1FAA-32B4-247F-815C7A25DE41}"/>
              </a:ext>
            </a:extLst>
          </p:cNvPr>
          <p:cNvGrpSpPr/>
          <p:nvPr/>
        </p:nvGrpSpPr>
        <p:grpSpPr>
          <a:xfrm>
            <a:off x="2914907" y="295193"/>
            <a:ext cx="4978400" cy="5278694"/>
            <a:chOff x="2895600" y="228026"/>
            <a:chExt cx="4978400" cy="5278694"/>
          </a:xfrm>
        </p:grpSpPr>
        <p:pic>
          <p:nvPicPr>
            <p:cNvPr id="3" name="Picture 2">
              <a:extLst>
                <a:ext uri="{FF2B5EF4-FFF2-40B4-BE49-F238E27FC236}">
                  <a16:creationId xmlns:a16="http://schemas.microsoft.com/office/drawing/2014/main" id="{62E2BA68-A5D6-DA68-85A8-367959BFD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12" t="59791"/>
            <a:stretch/>
          </p:blipFill>
          <p:spPr bwMode="auto">
            <a:xfrm>
              <a:off x="2895600" y="2641600"/>
              <a:ext cx="4565845" cy="286512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40D19CC8-28D6-7BB1-DA02-40211011FB08}"/>
                </a:ext>
              </a:extLst>
            </p:cNvPr>
            <p:cNvSpPr/>
            <p:nvPr/>
          </p:nvSpPr>
          <p:spPr>
            <a:xfrm>
              <a:off x="3679847" y="228026"/>
              <a:ext cx="4194153" cy="13541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72D6083-3FB3-0EE3-49FB-30624F1169C6}"/>
                </a:ext>
              </a:extLst>
            </p:cNvPr>
            <p:cNvCxnSpPr>
              <a:cxnSpLocks/>
              <a:endCxn id="3" idx="0"/>
            </p:cNvCxnSpPr>
            <p:nvPr/>
          </p:nvCxnSpPr>
          <p:spPr>
            <a:xfrm flipH="1">
              <a:off x="5178523" y="1582126"/>
              <a:ext cx="846357" cy="105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64CF1DB-8229-9B7D-41E6-8636B6A18356}"/>
              </a:ext>
            </a:extLst>
          </p:cNvPr>
          <p:cNvSpPr txBox="1"/>
          <p:nvPr/>
        </p:nvSpPr>
        <p:spPr>
          <a:xfrm>
            <a:off x="150338" y="5121037"/>
            <a:ext cx="2804355"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Spearman correlation dots are in healthy stool samples from </a:t>
            </a:r>
            <a:r>
              <a:rPr lang="en-US" sz="1400" dirty="0" err="1"/>
              <a:t>cMD</a:t>
            </a:r>
            <a:endParaRPr lang="en-US" sz="1400" dirty="0"/>
          </a:p>
          <a:p>
            <a:pPr marL="285750" indent="-285750">
              <a:buFont typeface="Arial" panose="020B0604020202020204" pitchFamily="34" charset="0"/>
              <a:buChar char="•"/>
            </a:pPr>
            <a:r>
              <a:rPr lang="en-US" sz="1400" dirty="0"/>
              <a:t>Some co-occurrence recapitulates patterns in healthy subjects</a:t>
            </a:r>
          </a:p>
        </p:txBody>
      </p:sp>
      <p:sp>
        <p:nvSpPr>
          <p:cNvPr id="11" name="Rounded Rectangle 10">
            <a:extLst>
              <a:ext uri="{FF2B5EF4-FFF2-40B4-BE49-F238E27FC236}">
                <a16:creationId xmlns:a16="http://schemas.microsoft.com/office/drawing/2014/main" id="{100E4832-ED8B-45FC-6AE7-61D055D440F7}"/>
              </a:ext>
            </a:extLst>
          </p:cNvPr>
          <p:cNvSpPr/>
          <p:nvPr/>
        </p:nvSpPr>
        <p:spPr>
          <a:xfrm>
            <a:off x="5827886" y="629429"/>
            <a:ext cx="166514" cy="4877291"/>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400B27-8CD2-0A05-AD25-E9F9ABF738F4}"/>
              </a:ext>
            </a:extLst>
          </p:cNvPr>
          <p:cNvSpPr txBox="1"/>
          <p:nvPr/>
        </p:nvSpPr>
        <p:spPr>
          <a:xfrm>
            <a:off x="3718876" y="6198255"/>
            <a:ext cx="4384534" cy="523220"/>
          </a:xfrm>
          <a:prstGeom prst="rect">
            <a:avLst/>
          </a:prstGeom>
          <a:noFill/>
        </p:spPr>
        <p:txBody>
          <a:bodyPr wrap="none" rtlCol="0">
            <a:spAutoFit/>
          </a:bodyPr>
          <a:lstStyle/>
          <a:p>
            <a:r>
              <a:rPr lang="en-US" sz="1400" i="1" dirty="0"/>
              <a:t>Enterococcus</a:t>
            </a:r>
            <a:r>
              <a:rPr lang="en-US" sz="1400" dirty="0"/>
              <a:t> present in disease at the expense of </a:t>
            </a:r>
          </a:p>
          <a:p>
            <a:r>
              <a:rPr lang="en-US" sz="1400" i="1" dirty="0" err="1"/>
              <a:t>Ruminococcus</a:t>
            </a:r>
            <a:r>
              <a:rPr lang="en-US" sz="1400" i="1" dirty="0"/>
              <a:t>, </a:t>
            </a:r>
            <a:r>
              <a:rPr lang="en-US" sz="1400" i="1" dirty="0" err="1"/>
              <a:t>Blautia</a:t>
            </a:r>
            <a:r>
              <a:rPr lang="en-US" sz="1400" i="1" dirty="0"/>
              <a:t>, </a:t>
            </a:r>
            <a:r>
              <a:rPr lang="en-US" sz="1400" i="1" dirty="0" err="1"/>
              <a:t>Faecalibacterium</a:t>
            </a:r>
            <a:r>
              <a:rPr lang="en-US" sz="1400" i="1" dirty="0"/>
              <a:t>, </a:t>
            </a:r>
            <a:r>
              <a:rPr lang="en-US" sz="1400" i="1" dirty="0" err="1"/>
              <a:t>Roseburia</a:t>
            </a:r>
            <a:endParaRPr lang="en-US" sz="1400" i="1" dirty="0"/>
          </a:p>
        </p:txBody>
      </p:sp>
    </p:spTree>
    <p:extLst>
      <p:ext uri="{BB962C8B-B14F-4D97-AF65-F5344CB8AC3E}">
        <p14:creationId xmlns:p14="http://schemas.microsoft.com/office/powerpoint/2010/main" val="14117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4A7DB3-7E71-744D-9CB5-C53CC106E40C}"/>
              </a:ext>
            </a:extLst>
          </p:cNvPr>
          <p:cNvSpPr>
            <a:spLocks noGrp="1"/>
          </p:cNvSpPr>
          <p:nvPr>
            <p:ph type="sldNum" sz="quarter" idx="12"/>
          </p:nvPr>
        </p:nvSpPr>
        <p:spPr/>
        <p:txBody>
          <a:bodyPr/>
          <a:lstStyle/>
          <a:p>
            <a:fld id="{C71C242F-20BE-4F6C-ABA6-9DCC8641EF60}" type="slidenum">
              <a:rPr lang="en-US" smtClean="0"/>
              <a:pPr/>
              <a:t>2</a:t>
            </a:fld>
            <a:endParaRPr lang="en-US"/>
          </a:p>
        </p:txBody>
      </p:sp>
      <p:grpSp>
        <p:nvGrpSpPr>
          <p:cNvPr id="7" name="Group 6">
            <a:extLst>
              <a:ext uri="{FF2B5EF4-FFF2-40B4-BE49-F238E27FC236}">
                <a16:creationId xmlns:a16="http://schemas.microsoft.com/office/drawing/2014/main" id="{5E75EF94-4D3B-7E43-822C-16E794694F97}"/>
              </a:ext>
            </a:extLst>
          </p:cNvPr>
          <p:cNvGrpSpPr/>
          <p:nvPr/>
        </p:nvGrpSpPr>
        <p:grpSpPr>
          <a:xfrm>
            <a:off x="2663756" y="3308619"/>
            <a:ext cx="2096792" cy="1145767"/>
            <a:chOff x="32743" y="5764212"/>
            <a:chExt cx="2096792" cy="1145767"/>
          </a:xfrm>
        </p:grpSpPr>
        <p:pic>
          <p:nvPicPr>
            <p:cNvPr id="8" name="Picture 2" descr="https://waldronlab.io/assets/img/ludwig-geistlinger.jpg">
              <a:extLst>
                <a:ext uri="{FF2B5EF4-FFF2-40B4-BE49-F238E27FC236}">
                  <a16:creationId xmlns:a16="http://schemas.microsoft.com/office/drawing/2014/main" id="{1B178D13-C5B5-B741-9CA1-99435E24B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5764212"/>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59A151-FD25-CA48-9060-CB44DAF5B064}"/>
                </a:ext>
              </a:extLst>
            </p:cNvPr>
            <p:cNvSpPr txBox="1"/>
            <p:nvPr/>
          </p:nvSpPr>
          <p:spPr>
            <a:xfrm>
              <a:off x="32743" y="6602202"/>
              <a:ext cx="2096792" cy="307777"/>
            </a:xfrm>
            <a:prstGeom prst="rect">
              <a:avLst/>
            </a:prstGeom>
            <a:noFill/>
          </p:spPr>
          <p:txBody>
            <a:bodyPr wrap="none" rtlCol="0">
              <a:spAutoFit/>
            </a:bodyPr>
            <a:lstStyle/>
            <a:p>
              <a:r>
                <a:rPr lang="en-US" sz="1400" dirty="0"/>
                <a:t>Ludwig </a:t>
              </a:r>
              <a:r>
                <a:rPr lang="en-US" sz="1400" dirty="0" err="1"/>
                <a:t>Geistlinger</a:t>
              </a:r>
              <a:r>
                <a:rPr lang="en-US" sz="1400" dirty="0"/>
                <a:t>, PhD</a:t>
              </a:r>
            </a:p>
          </p:txBody>
        </p:sp>
      </p:grpSp>
      <p:grpSp>
        <p:nvGrpSpPr>
          <p:cNvPr id="10" name="Group 9">
            <a:extLst>
              <a:ext uri="{FF2B5EF4-FFF2-40B4-BE49-F238E27FC236}">
                <a16:creationId xmlns:a16="http://schemas.microsoft.com/office/drawing/2014/main" id="{AA3B53DD-68FC-9F44-82B6-15FA0B63CED9}"/>
              </a:ext>
            </a:extLst>
          </p:cNvPr>
          <p:cNvGrpSpPr/>
          <p:nvPr/>
        </p:nvGrpSpPr>
        <p:grpSpPr>
          <a:xfrm>
            <a:off x="2747787" y="424326"/>
            <a:ext cx="1928733" cy="1120312"/>
            <a:chOff x="1881227" y="5795168"/>
            <a:chExt cx="1928733" cy="1120312"/>
          </a:xfrm>
        </p:grpSpPr>
        <p:pic>
          <p:nvPicPr>
            <p:cNvPr id="11" name="Picture 4" descr="https://waldronlab.io/assets/img/kelly-eckenrode-color-sq.jpg">
              <a:extLst>
                <a:ext uri="{FF2B5EF4-FFF2-40B4-BE49-F238E27FC236}">
                  <a16:creationId xmlns:a16="http://schemas.microsoft.com/office/drawing/2014/main" id="{6A3D14BA-18B1-0841-AD4F-F918B3AA8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200" y="5795168"/>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E30494-6FB2-3044-A478-9AD5F36DD747}"/>
                </a:ext>
              </a:extLst>
            </p:cNvPr>
            <p:cNvSpPr txBox="1"/>
            <p:nvPr/>
          </p:nvSpPr>
          <p:spPr>
            <a:xfrm>
              <a:off x="1881227" y="6607703"/>
              <a:ext cx="1928733" cy="307777"/>
            </a:xfrm>
            <a:prstGeom prst="rect">
              <a:avLst/>
            </a:prstGeom>
            <a:noFill/>
          </p:spPr>
          <p:txBody>
            <a:bodyPr wrap="none" rtlCol="0">
              <a:spAutoFit/>
            </a:bodyPr>
            <a:lstStyle/>
            <a:p>
              <a:r>
                <a:rPr lang="en-US" sz="1400" dirty="0"/>
                <a:t>Kelly </a:t>
              </a:r>
              <a:r>
                <a:rPr lang="en-US" sz="1400" dirty="0" err="1"/>
                <a:t>Eckenrode</a:t>
              </a:r>
              <a:r>
                <a:rPr lang="en-US" sz="1400" dirty="0"/>
                <a:t>, PhD</a:t>
              </a:r>
            </a:p>
          </p:txBody>
        </p:sp>
      </p:grpSp>
      <p:grpSp>
        <p:nvGrpSpPr>
          <p:cNvPr id="13" name="Group 12">
            <a:extLst>
              <a:ext uri="{FF2B5EF4-FFF2-40B4-BE49-F238E27FC236}">
                <a16:creationId xmlns:a16="http://schemas.microsoft.com/office/drawing/2014/main" id="{1B9E7101-74D4-F844-88A7-2803E96C6E58}"/>
              </a:ext>
            </a:extLst>
          </p:cNvPr>
          <p:cNvGrpSpPr/>
          <p:nvPr/>
        </p:nvGrpSpPr>
        <p:grpSpPr>
          <a:xfrm>
            <a:off x="5043500" y="400464"/>
            <a:ext cx="1768433" cy="1144174"/>
            <a:chOff x="3913037" y="5806279"/>
            <a:chExt cx="1768433" cy="1144174"/>
          </a:xfrm>
        </p:grpSpPr>
        <p:pic>
          <p:nvPicPr>
            <p:cNvPr id="14" name="Picture 6" descr="https://waldronlab.io/assets/img/chloe-mirzayi.jpg">
              <a:extLst>
                <a:ext uri="{FF2B5EF4-FFF2-40B4-BE49-F238E27FC236}">
                  <a16:creationId xmlns:a16="http://schemas.microsoft.com/office/drawing/2014/main" id="{1E44B979-1F77-9843-9D5B-9A331BAAF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B3E7E3-1DB6-3240-91FB-0BB6114846E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grpSp>
        <p:nvGrpSpPr>
          <p:cNvPr id="16" name="Group 15">
            <a:extLst>
              <a:ext uri="{FF2B5EF4-FFF2-40B4-BE49-F238E27FC236}">
                <a16:creationId xmlns:a16="http://schemas.microsoft.com/office/drawing/2014/main" id="{28ABA484-07DB-634C-A58B-E5214EDCE944}"/>
              </a:ext>
            </a:extLst>
          </p:cNvPr>
          <p:cNvGrpSpPr/>
          <p:nvPr/>
        </p:nvGrpSpPr>
        <p:grpSpPr>
          <a:xfrm>
            <a:off x="642196" y="1881032"/>
            <a:ext cx="1658916" cy="1085370"/>
            <a:chOff x="5810063" y="5762445"/>
            <a:chExt cx="1658916" cy="1085370"/>
          </a:xfrm>
        </p:grpSpPr>
        <p:pic>
          <p:nvPicPr>
            <p:cNvPr id="17" name="Picture 8" descr="https://waldronlab.io/assets/img/rimsha-azhar.jpg">
              <a:extLst>
                <a:ext uri="{FF2B5EF4-FFF2-40B4-BE49-F238E27FC236}">
                  <a16:creationId xmlns:a16="http://schemas.microsoft.com/office/drawing/2014/main" id="{1E821662-A951-BA4F-952A-3C327EFDF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D7E237C-D03D-3749-8D3F-56BA5B086F00}"/>
                </a:ext>
              </a:extLst>
            </p:cNvPr>
            <p:cNvSpPr txBox="1"/>
            <p:nvPr/>
          </p:nvSpPr>
          <p:spPr>
            <a:xfrm>
              <a:off x="5810063" y="6540038"/>
              <a:ext cx="1658916" cy="307777"/>
            </a:xfrm>
            <a:prstGeom prst="rect">
              <a:avLst/>
            </a:prstGeom>
            <a:noFill/>
          </p:spPr>
          <p:txBody>
            <a:bodyPr wrap="none" rtlCol="0">
              <a:spAutoFit/>
            </a:bodyPr>
            <a:lstStyle/>
            <a:p>
              <a:r>
                <a:rPr lang="en-US" sz="1400" dirty="0" err="1"/>
                <a:t>Rimsha</a:t>
              </a:r>
              <a:r>
                <a:rPr lang="en-US" sz="1400" dirty="0"/>
                <a:t> </a:t>
              </a:r>
              <a:r>
                <a:rPr lang="en-US" sz="1400" dirty="0" err="1"/>
                <a:t>Azhar</a:t>
              </a:r>
              <a:r>
                <a:rPr lang="en-US" sz="1400" dirty="0"/>
                <a:t>, MS</a:t>
              </a:r>
            </a:p>
          </p:txBody>
        </p:sp>
      </p:grpSp>
      <p:grpSp>
        <p:nvGrpSpPr>
          <p:cNvPr id="19" name="Group 18">
            <a:extLst>
              <a:ext uri="{FF2B5EF4-FFF2-40B4-BE49-F238E27FC236}">
                <a16:creationId xmlns:a16="http://schemas.microsoft.com/office/drawing/2014/main" id="{04BE9B8C-6A94-B14F-9F8B-545F1C754199}"/>
              </a:ext>
            </a:extLst>
          </p:cNvPr>
          <p:cNvGrpSpPr/>
          <p:nvPr/>
        </p:nvGrpSpPr>
        <p:grpSpPr>
          <a:xfrm>
            <a:off x="2839157" y="1862996"/>
            <a:ext cx="1745991" cy="1111904"/>
            <a:chOff x="5806252" y="5764033"/>
            <a:chExt cx="1745991" cy="1111904"/>
          </a:xfrm>
        </p:grpSpPr>
        <p:pic>
          <p:nvPicPr>
            <p:cNvPr id="20" name="Picture 10" descr="https://waldronlab.io/assets/img/fatima-zohra.jpg">
              <a:extLst>
                <a:ext uri="{FF2B5EF4-FFF2-40B4-BE49-F238E27FC236}">
                  <a16:creationId xmlns:a16="http://schemas.microsoft.com/office/drawing/2014/main" id="{1AC20F42-216E-1943-AC6B-81948D104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4645" y="5764033"/>
              <a:ext cx="706009" cy="7050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9E1C9E-982A-664C-B223-DB413EAFCF22}"/>
                </a:ext>
              </a:extLst>
            </p:cNvPr>
            <p:cNvSpPr txBox="1"/>
            <p:nvPr/>
          </p:nvSpPr>
          <p:spPr>
            <a:xfrm>
              <a:off x="5806252" y="6568160"/>
              <a:ext cx="1745991" cy="307777"/>
            </a:xfrm>
            <a:prstGeom prst="rect">
              <a:avLst/>
            </a:prstGeom>
            <a:noFill/>
          </p:spPr>
          <p:txBody>
            <a:bodyPr wrap="none" rtlCol="0">
              <a:spAutoFit/>
            </a:bodyPr>
            <a:lstStyle/>
            <a:p>
              <a:r>
                <a:rPr lang="en-US" sz="1400" dirty="0"/>
                <a:t>Fatima Zohra, MPH</a:t>
              </a:r>
            </a:p>
          </p:txBody>
        </p:sp>
      </p:grpSp>
      <p:grpSp>
        <p:nvGrpSpPr>
          <p:cNvPr id="22" name="Group 21">
            <a:extLst>
              <a:ext uri="{FF2B5EF4-FFF2-40B4-BE49-F238E27FC236}">
                <a16:creationId xmlns:a16="http://schemas.microsoft.com/office/drawing/2014/main" id="{F36FC8C4-B809-C44E-A63D-1DFCD265CDC0}"/>
              </a:ext>
            </a:extLst>
          </p:cNvPr>
          <p:cNvGrpSpPr/>
          <p:nvPr/>
        </p:nvGrpSpPr>
        <p:grpSpPr>
          <a:xfrm>
            <a:off x="4840976" y="1830616"/>
            <a:ext cx="2173480" cy="1141728"/>
            <a:chOff x="6793501" y="5764033"/>
            <a:chExt cx="2173480" cy="1141728"/>
          </a:xfrm>
        </p:grpSpPr>
        <p:pic>
          <p:nvPicPr>
            <p:cNvPr id="23" name="Picture 12" descr="https://waldronlab.io/assets/img/shaimaa-elsafoury.jpg">
              <a:extLst>
                <a:ext uri="{FF2B5EF4-FFF2-40B4-BE49-F238E27FC236}">
                  <a16:creationId xmlns:a16="http://schemas.microsoft.com/office/drawing/2014/main" id="{CBA25D45-D09A-C14D-A53F-06B342A5B1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386" y="5764033"/>
              <a:ext cx="705030" cy="7050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3191E9E-7D68-4F40-82A3-3CDFFF7CF226}"/>
                </a:ext>
              </a:extLst>
            </p:cNvPr>
            <p:cNvSpPr txBox="1"/>
            <p:nvPr/>
          </p:nvSpPr>
          <p:spPr>
            <a:xfrm>
              <a:off x="6793501" y="6597984"/>
              <a:ext cx="2173480" cy="307777"/>
            </a:xfrm>
            <a:prstGeom prst="rect">
              <a:avLst/>
            </a:prstGeom>
            <a:noFill/>
          </p:spPr>
          <p:txBody>
            <a:bodyPr wrap="none" rtlCol="0">
              <a:spAutoFit/>
            </a:bodyPr>
            <a:lstStyle/>
            <a:p>
              <a:r>
                <a:rPr lang="en-US" sz="1400" dirty="0" err="1"/>
                <a:t>Shaimaa</a:t>
              </a:r>
              <a:r>
                <a:rPr lang="en-US" sz="1400" dirty="0"/>
                <a:t> </a:t>
              </a:r>
              <a:r>
                <a:rPr lang="en-US" sz="1400" dirty="0" err="1"/>
                <a:t>Elsafoury</a:t>
              </a:r>
              <a:r>
                <a:rPr lang="en-US" sz="1400" dirty="0"/>
                <a:t>, MPH</a:t>
              </a:r>
            </a:p>
          </p:txBody>
        </p:sp>
      </p:grpSp>
      <p:sp>
        <p:nvSpPr>
          <p:cNvPr id="25" name="TextBox 24">
            <a:extLst>
              <a:ext uri="{FF2B5EF4-FFF2-40B4-BE49-F238E27FC236}">
                <a16:creationId xmlns:a16="http://schemas.microsoft.com/office/drawing/2014/main" id="{C7554C4D-36F8-AF4A-B6E8-F564AB476CE6}"/>
              </a:ext>
            </a:extLst>
          </p:cNvPr>
          <p:cNvSpPr txBox="1"/>
          <p:nvPr/>
        </p:nvSpPr>
        <p:spPr>
          <a:xfrm>
            <a:off x="6970295" y="151725"/>
            <a:ext cx="2172325" cy="6063198"/>
          </a:xfrm>
          <a:prstGeom prst="rect">
            <a:avLst/>
          </a:prstGeom>
          <a:noFill/>
        </p:spPr>
        <p:txBody>
          <a:bodyPr wrap="none" rtlCol="0">
            <a:spAutoFit/>
          </a:bodyPr>
          <a:lstStyle/>
          <a:p>
            <a:pPr algn="ctr"/>
            <a:r>
              <a:rPr lang="en-US" sz="1400" b="1" u="sng" dirty="0"/>
              <a:t>CUNY Student curators</a:t>
            </a:r>
          </a:p>
          <a:p>
            <a:pPr algn="ctr"/>
            <a:endParaRPr lang="en-US" sz="1400" b="1" u="sng" dirty="0"/>
          </a:p>
          <a:p>
            <a:pPr algn="ctr"/>
            <a:r>
              <a:rPr lang="en-US" sz="1200" dirty="0" err="1"/>
              <a:t>Marianthi</a:t>
            </a:r>
            <a:r>
              <a:rPr lang="en-US" sz="1200" dirty="0"/>
              <a:t> </a:t>
            </a:r>
            <a:r>
              <a:rPr lang="en-US" sz="1200" dirty="0" err="1"/>
              <a:t>Thomatos</a:t>
            </a:r>
            <a:endParaRPr lang="en-US" sz="1200" dirty="0"/>
          </a:p>
          <a:p>
            <a:pPr algn="ctr"/>
            <a:r>
              <a:rPr lang="en-US" sz="1200" dirty="0"/>
              <a:t>Utsav Patel</a:t>
            </a:r>
          </a:p>
          <a:p>
            <a:pPr algn="ctr"/>
            <a:r>
              <a:rPr lang="en-US" sz="1200" dirty="0"/>
              <a:t>Valentina Pineda</a:t>
            </a:r>
          </a:p>
          <a:p>
            <a:pPr algn="ctr"/>
            <a:r>
              <a:rPr lang="en-US" sz="1200" dirty="0"/>
              <a:t>Yaseen </a:t>
            </a:r>
            <a:r>
              <a:rPr lang="en-US" sz="1200" dirty="0" err="1"/>
              <a:t>Javaid</a:t>
            </a:r>
            <a:endParaRPr lang="en-US" sz="1200" dirty="0"/>
          </a:p>
          <a:p>
            <a:pPr algn="ctr"/>
            <a:r>
              <a:rPr lang="en-US" sz="1200" dirty="0"/>
              <a:t>Lora Kasselman</a:t>
            </a:r>
          </a:p>
          <a:p>
            <a:pPr algn="ctr"/>
            <a:r>
              <a:rPr lang="en-US" sz="1200" dirty="0"/>
              <a:t>Philippe </a:t>
            </a:r>
            <a:r>
              <a:rPr lang="en-US" sz="1200" dirty="0" err="1"/>
              <a:t>Lutete</a:t>
            </a:r>
            <a:endParaRPr lang="en-US" sz="1200" dirty="0"/>
          </a:p>
          <a:p>
            <a:pPr algn="ctr"/>
            <a:r>
              <a:rPr lang="en-US" sz="1200" dirty="0" err="1"/>
              <a:t>Aboud</a:t>
            </a:r>
            <a:r>
              <a:rPr lang="en-US" sz="1200" dirty="0"/>
              <a:t> </a:t>
            </a:r>
            <a:r>
              <a:rPr lang="en-US" sz="1200" dirty="0" err="1"/>
              <a:t>Ezzeddine</a:t>
            </a:r>
            <a:endParaRPr lang="en-US" sz="1200" dirty="0"/>
          </a:p>
          <a:p>
            <a:pPr algn="ctr"/>
            <a:r>
              <a:rPr lang="en-US" sz="1200" dirty="0" err="1"/>
              <a:t>Afroza</a:t>
            </a:r>
            <a:r>
              <a:rPr lang="en-US" sz="1200" dirty="0"/>
              <a:t> Parvin</a:t>
            </a:r>
          </a:p>
          <a:p>
            <a:pPr algn="ctr"/>
            <a:r>
              <a:rPr lang="en-US" sz="1200" dirty="0"/>
              <a:t>Victoria </a:t>
            </a:r>
            <a:r>
              <a:rPr lang="en-US" sz="1200" dirty="0" err="1"/>
              <a:t>Goulbourne</a:t>
            </a:r>
            <a:endParaRPr lang="en-US" sz="1200" dirty="0"/>
          </a:p>
          <a:p>
            <a:pPr algn="ctr"/>
            <a:r>
              <a:rPr lang="en-US" sz="1200" dirty="0"/>
              <a:t>William Lam</a:t>
            </a:r>
          </a:p>
          <a:p>
            <a:pPr algn="ctr"/>
            <a:r>
              <a:rPr lang="en-US" sz="1200" dirty="0" err="1"/>
              <a:t>Zyaijah</a:t>
            </a:r>
            <a:r>
              <a:rPr lang="en-US" sz="1200" dirty="0"/>
              <a:t> Bailey</a:t>
            </a:r>
          </a:p>
          <a:p>
            <a:pPr algn="ctr"/>
            <a:r>
              <a:rPr lang="en-US" sz="1200" dirty="0"/>
              <a:t>Lucy Mellor</a:t>
            </a:r>
          </a:p>
          <a:p>
            <a:pPr algn="ctr"/>
            <a:r>
              <a:rPr lang="en-US" sz="1200" dirty="0" err="1"/>
              <a:t>Mst</a:t>
            </a:r>
            <a:r>
              <a:rPr lang="en-US" sz="1200" dirty="0"/>
              <a:t> </a:t>
            </a:r>
            <a:r>
              <a:rPr lang="en-US" sz="1200" dirty="0" err="1"/>
              <a:t>Afroza</a:t>
            </a:r>
            <a:r>
              <a:rPr lang="en-US" sz="1200" dirty="0"/>
              <a:t> Parvin</a:t>
            </a:r>
          </a:p>
          <a:p>
            <a:pPr algn="ctr"/>
            <a:r>
              <a:rPr lang="en-US" sz="1200" dirty="0"/>
              <a:t>William Lam</a:t>
            </a:r>
          </a:p>
          <a:p>
            <a:pPr algn="ctr"/>
            <a:r>
              <a:rPr lang="en-US" sz="1200" dirty="0"/>
              <a:t>Cynthia Anderson</a:t>
            </a:r>
          </a:p>
          <a:p>
            <a:pPr algn="ctr"/>
            <a:r>
              <a:rPr lang="en-US" sz="1200" dirty="0"/>
              <a:t>Phyu Han</a:t>
            </a:r>
          </a:p>
          <a:p>
            <a:pPr algn="ctr"/>
            <a:r>
              <a:rPr lang="en-US" sz="1200" dirty="0"/>
              <a:t>Nadine </a:t>
            </a:r>
            <a:r>
              <a:rPr lang="en-US" sz="1200" dirty="0" err="1"/>
              <a:t>Ulysse</a:t>
            </a:r>
            <a:endParaRPr lang="en-US" sz="1200" dirty="0"/>
          </a:p>
          <a:p>
            <a:pPr algn="ctr"/>
            <a:r>
              <a:rPr lang="en-US" sz="1200" dirty="0" err="1"/>
              <a:t>Tahiya</a:t>
            </a:r>
            <a:r>
              <a:rPr lang="en-US" sz="1200" dirty="0"/>
              <a:t> Begum</a:t>
            </a:r>
          </a:p>
          <a:p>
            <a:pPr algn="ctr"/>
            <a:r>
              <a:rPr lang="en-US" sz="1200" dirty="0"/>
              <a:t>Christina Brown</a:t>
            </a:r>
          </a:p>
          <a:p>
            <a:pPr algn="ctr"/>
            <a:r>
              <a:rPr lang="en-US" sz="1200" dirty="0" err="1"/>
              <a:t>Aboud</a:t>
            </a:r>
            <a:r>
              <a:rPr lang="en-US" sz="1200" dirty="0"/>
              <a:t> </a:t>
            </a:r>
            <a:r>
              <a:rPr lang="en-US" sz="1200" dirty="0" err="1"/>
              <a:t>Eby</a:t>
            </a:r>
            <a:endParaRPr lang="en-US" sz="1200" dirty="0"/>
          </a:p>
          <a:p>
            <a:pPr algn="ctr"/>
            <a:r>
              <a:rPr lang="en-US" sz="1200" dirty="0"/>
              <a:t>Yu Wang</a:t>
            </a:r>
          </a:p>
          <a:p>
            <a:pPr algn="ctr"/>
            <a:r>
              <a:rPr lang="en-US" sz="1200" dirty="0" err="1"/>
              <a:t>Joyessa</a:t>
            </a:r>
            <a:r>
              <a:rPr lang="en-US" sz="1200" dirty="0"/>
              <a:t> Dey</a:t>
            </a:r>
          </a:p>
          <a:p>
            <a:pPr algn="ctr"/>
            <a:r>
              <a:rPr lang="en-US" sz="1200" dirty="0"/>
              <a:t>Frans Cuevas</a:t>
            </a:r>
          </a:p>
          <a:p>
            <a:pPr algn="ctr"/>
            <a:r>
              <a:rPr lang="en-US" sz="1200" dirty="0"/>
              <a:t>Martha Marin</a:t>
            </a:r>
          </a:p>
          <a:p>
            <a:pPr algn="ctr"/>
            <a:r>
              <a:rPr lang="en-US" sz="1200" dirty="0"/>
              <a:t>Clare Grieve</a:t>
            </a:r>
          </a:p>
          <a:p>
            <a:pPr algn="ctr"/>
            <a:r>
              <a:rPr lang="en-US" sz="1200" dirty="0"/>
              <a:t>Kweku </a:t>
            </a:r>
            <a:r>
              <a:rPr lang="en-US" sz="1200" dirty="0" err="1"/>
              <a:t>Amoo</a:t>
            </a:r>
            <a:endParaRPr lang="en-US" sz="1200" dirty="0"/>
          </a:p>
          <a:p>
            <a:pPr algn="ctr"/>
            <a:r>
              <a:rPr lang="en-US" sz="1200" dirty="0"/>
              <a:t>Samara Khan</a:t>
            </a:r>
          </a:p>
          <a:p>
            <a:pPr algn="ctr"/>
            <a:r>
              <a:rPr lang="en-US" sz="1200" dirty="0" err="1"/>
              <a:t>Tangirul</a:t>
            </a:r>
            <a:r>
              <a:rPr lang="en-US" sz="1200" dirty="0"/>
              <a:t> Islam</a:t>
            </a:r>
          </a:p>
          <a:p>
            <a:pPr algn="ctr"/>
            <a:r>
              <a:rPr lang="en-US" sz="1200" dirty="0"/>
              <a:t>Mary </a:t>
            </a:r>
            <a:r>
              <a:rPr lang="en-US" sz="1200" dirty="0" err="1"/>
              <a:t>Bearkland</a:t>
            </a:r>
            <a:endParaRPr lang="en-US" sz="1200" dirty="0"/>
          </a:p>
        </p:txBody>
      </p:sp>
      <p:grpSp>
        <p:nvGrpSpPr>
          <p:cNvPr id="2" name="Group 1">
            <a:extLst>
              <a:ext uri="{FF2B5EF4-FFF2-40B4-BE49-F238E27FC236}">
                <a16:creationId xmlns:a16="http://schemas.microsoft.com/office/drawing/2014/main" id="{C2A54E91-36BB-974C-AC48-4736475F148D}"/>
              </a:ext>
            </a:extLst>
          </p:cNvPr>
          <p:cNvGrpSpPr/>
          <p:nvPr/>
        </p:nvGrpSpPr>
        <p:grpSpPr>
          <a:xfrm>
            <a:off x="401060" y="3315861"/>
            <a:ext cx="2116285" cy="1138525"/>
            <a:chOff x="401060" y="3315861"/>
            <a:chExt cx="2116285" cy="1138525"/>
          </a:xfrm>
        </p:grpSpPr>
        <p:pic>
          <p:nvPicPr>
            <p:cNvPr id="26" name="Picture 25">
              <a:extLst>
                <a:ext uri="{FF2B5EF4-FFF2-40B4-BE49-F238E27FC236}">
                  <a16:creationId xmlns:a16="http://schemas.microsoft.com/office/drawing/2014/main" id="{25DCA5B6-C5E9-C04D-B913-863B3AB392F7}"/>
                </a:ext>
              </a:extLst>
            </p:cNvPr>
            <p:cNvPicPr>
              <a:picLocks noChangeAspect="1"/>
            </p:cNvPicPr>
            <p:nvPr/>
          </p:nvPicPr>
          <p:blipFill>
            <a:blip r:embed="rId8"/>
            <a:stretch>
              <a:fillRect/>
            </a:stretch>
          </p:blipFill>
          <p:spPr>
            <a:xfrm>
              <a:off x="1106778" y="3315861"/>
              <a:ext cx="728122" cy="764528"/>
            </a:xfrm>
            <a:prstGeom prst="rect">
              <a:avLst/>
            </a:prstGeom>
          </p:spPr>
        </p:pic>
        <p:sp>
          <p:nvSpPr>
            <p:cNvPr id="27" name="TextBox 26">
              <a:extLst>
                <a:ext uri="{FF2B5EF4-FFF2-40B4-BE49-F238E27FC236}">
                  <a16:creationId xmlns:a16="http://schemas.microsoft.com/office/drawing/2014/main" id="{1A7EE101-E544-1948-841A-7348A26C8F00}"/>
                </a:ext>
              </a:extLst>
            </p:cNvPr>
            <p:cNvSpPr txBox="1"/>
            <p:nvPr/>
          </p:nvSpPr>
          <p:spPr>
            <a:xfrm>
              <a:off x="401060" y="4146609"/>
              <a:ext cx="2116285" cy="307777"/>
            </a:xfrm>
            <a:prstGeom prst="rect">
              <a:avLst/>
            </a:prstGeom>
            <a:noFill/>
          </p:spPr>
          <p:txBody>
            <a:bodyPr wrap="none" rtlCol="0">
              <a:spAutoFit/>
            </a:bodyPr>
            <a:lstStyle/>
            <a:p>
              <a:pPr algn="ctr"/>
              <a:r>
                <a:rPr lang="en-US" sz="1400" dirty="0"/>
                <a:t>Francesco </a:t>
              </a:r>
              <a:r>
                <a:rPr lang="en-US" sz="1400" dirty="0" err="1"/>
                <a:t>Beghini</a:t>
              </a:r>
              <a:r>
                <a:rPr lang="en-US" sz="1400" dirty="0"/>
                <a:t>, PhD</a:t>
              </a:r>
            </a:p>
          </p:txBody>
        </p:sp>
      </p:grpSp>
      <p:sp>
        <p:nvSpPr>
          <p:cNvPr id="3" name="TextBox 2">
            <a:extLst>
              <a:ext uri="{FF2B5EF4-FFF2-40B4-BE49-F238E27FC236}">
                <a16:creationId xmlns:a16="http://schemas.microsoft.com/office/drawing/2014/main" id="{0F87287F-009F-384D-9C6B-F15C14172068}"/>
              </a:ext>
            </a:extLst>
          </p:cNvPr>
          <p:cNvSpPr txBox="1"/>
          <p:nvPr/>
        </p:nvSpPr>
        <p:spPr>
          <a:xfrm>
            <a:off x="465906" y="537355"/>
            <a:ext cx="1789272" cy="461665"/>
          </a:xfrm>
          <a:prstGeom prst="rect">
            <a:avLst/>
          </a:prstGeom>
          <a:noFill/>
        </p:spPr>
        <p:txBody>
          <a:bodyPr wrap="none" rtlCol="0">
            <a:spAutoFit/>
          </a:bodyPr>
          <a:lstStyle/>
          <a:p>
            <a:r>
              <a:rPr lang="en-US" dirty="0">
                <a:latin typeface="Montserrat" pitchFamily="2" charset="77"/>
              </a:rPr>
              <a:t>Thank you</a:t>
            </a:r>
          </a:p>
        </p:txBody>
      </p:sp>
      <p:pic>
        <p:nvPicPr>
          <p:cNvPr id="30" name="Picture 29">
            <a:extLst>
              <a:ext uri="{FF2B5EF4-FFF2-40B4-BE49-F238E27FC236}">
                <a16:creationId xmlns:a16="http://schemas.microsoft.com/office/drawing/2014/main" id="{EBB04322-BECD-F149-82D9-FA8927FA4E1B}"/>
              </a:ext>
            </a:extLst>
          </p:cNvPr>
          <p:cNvPicPr>
            <a:picLocks noChangeAspect="1"/>
          </p:cNvPicPr>
          <p:nvPr/>
        </p:nvPicPr>
        <p:blipFill>
          <a:blip r:embed="rId9"/>
          <a:stretch>
            <a:fillRect/>
          </a:stretch>
        </p:blipFill>
        <p:spPr>
          <a:xfrm>
            <a:off x="7808976" y="6077716"/>
            <a:ext cx="1335024" cy="776446"/>
          </a:xfrm>
          <a:prstGeom prst="rect">
            <a:avLst/>
          </a:prstGeom>
          <a:solidFill>
            <a:schemeClr val="bg1"/>
          </a:solidFill>
        </p:spPr>
      </p:pic>
      <p:pic>
        <p:nvPicPr>
          <p:cNvPr id="31" name="Picture 30">
            <a:extLst>
              <a:ext uri="{FF2B5EF4-FFF2-40B4-BE49-F238E27FC236}">
                <a16:creationId xmlns:a16="http://schemas.microsoft.com/office/drawing/2014/main" id="{0903D8C7-AED3-5749-98CD-16FADC07AF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6145545"/>
            <a:ext cx="4510359" cy="719356"/>
          </a:xfrm>
          <a:prstGeom prst="rect">
            <a:avLst/>
          </a:prstGeom>
        </p:spPr>
      </p:pic>
      <p:pic>
        <p:nvPicPr>
          <p:cNvPr id="3074" name="Picture 2">
            <a:extLst>
              <a:ext uri="{FF2B5EF4-FFF2-40B4-BE49-F238E27FC236}">
                <a16:creationId xmlns:a16="http://schemas.microsoft.com/office/drawing/2014/main" id="{CA41EA83-ECC4-8941-8E80-106416C417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2201" y="3308619"/>
            <a:ext cx="691759" cy="6917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9AE4D36-F6A4-874E-B0FA-BBEA604E6EE4}"/>
              </a:ext>
            </a:extLst>
          </p:cNvPr>
          <p:cNvSpPr txBox="1"/>
          <p:nvPr/>
        </p:nvSpPr>
        <p:spPr>
          <a:xfrm>
            <a:off x="5009036" y="4146608"/>
            <a:ext cx="1837362" cy="307777"/>
          </a:xfrm>
          <a:prstGeom prst="rect">
            <a:avLst/>
          </a:prstGeom>
          <a:noFill/>
        </p:spPr>
        <p:txBody>
          <a:bodyPr wrap="none" rtlCol="0">
            <a:spAutoFit/>
          </a:bodyPr>
          <a:lstStyle/>
          <a:p>
            <a:pPr algn="ctr"/>
            <a:r>
              <a:rPr lang="en-US" sz="1400" dirty="0"/>
              <a:t>Marcel Ramos, MPH</a:t>
            </a:r>
          </a:p>
        </p:txBody>
      </p:sp>
      <p:pic>
        <p:nvPicPr>
          <p:cNvPr id="3076" name="Picture 4">
            <a:extLst>
              <a:ext uri="{FF2B5EF4-FFF2-40B4-BE49-F238E27FC236}">
                <a16:creationId xmlns:a16="http://schemas.microsoft.com/office/drawing/2014/main" id="{461D52E9-63EF-F84C-99AF-E159586978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6777" y="4674218"/>
            <a:ext cx="755715" cy="75571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21F7724-EDBB-664E-A325-F3052202A51D}"/>
              </a:ext>
            </a:extLst>
          </p:cNvPr>
          <p:cNvSpPr txBox="1"/>
          <p:nvPr/>
        </p:nvSpPr>
        <p:spPr>
          <a:xfrm>
            <a:off x="694410" y="5567230"/>
            <a:ext cx="1529586" cy="307777"/>
          </a:xfrm>
          <a:prstGeom prst="rect">
            <a:avLst/>
          </a:prstGeom>
          <a:noFill/>
        </p:spPr>
        <p:txBody>
          <a:bodyPr wrap="none" rtlCol="0">
            <a:spAutoFit/>
          </a:bodyPr>
          <a:lstStyle/>
          <a:p>
            <a:pPr algn="ctr"/>
            <a:r>
              <a:rPr lang="en-US" sz="1400" dirty="0" err="1"/>
              <a:t>Sehyun</a:t>
            </a:r>
            <a:r>
              <a:rPr lang="en-US" sz="1400" dirty="0"/>
              <a:t> Oh, PhD</a:t>
            </a:r>
          </a:p>
        </p:txBody>
      </p:sp>
      <p:sp>
        <p:nvSpPr>
          <p:cNvPr id="36" name="TextBox 35">
            <a:extLst>
              <a:ext uri="{FF2B5EF4-FFF2-40B4-BE49-F238E27FC236}">
                <a16:creationId xmlns:a16="http://schemas.microsoft.com/office/drawing/2014/main" id="{2ABCBAF6-DEAB-8751-2601-C72B846A77D2}"/>
              </a:ext>
            </a:extLst>
          </p:cNvPr>
          <p:cNvSpPr txBox="1"/>
          <p:nvPr/>
        </p:nvSpPr>
        <p:spPr>
          <a:xfrm>
            <a:off x="2764603" y="5560186"/>
            <a:ext cx="1791901" cy="307777"/>
          </a:xfrm>
          <a:prstGeom prst="rect">
            <a:avLst/>
          </a:prstGeom>
          <a:noFill/>
        </p:spPr>
        <p:txBody>
          <a:bodyPr wrap="none" rtlCol="0">
            <a:spAutoFit/>
          </a:bodyPr>
          <a:lstStyle/>
          <a:p>
            <a:pPr algn="ctr"/>
            <a:r>
              <a:rPr lang="en-US" sz="1400" dirty="0"/>
              <a:t>Jennifer </a:t>
            </a:r>
            <a:r>
              <a:rPr lang="en-US" sz="1400" dirty="0" err="1"/>
              <a:t>Wokaty</a:t>
            </a:r>
            <a:r>
              <a:rPr lang="en-US" sz="1400" dirty="0"/>
              <a:t>, BA</a:t>
            </a:r>
          </a:p>
        </p:txBody>
      </p:sp>
      <p:sp>
        <p:nvSpPr>
          <p:cNvPr id="38" name="TextBox 37">
            <a:extLst>
              <a:ext uri="{FF2B5EF4-FFF2-40B4-BE49-F238E27FC236}">
                <a16:creationId xmlns:a16="http://schemas.microsoft.com/office/drawing/2014/main" id="{C5DE64D1-8921-CC55-2970-14E22EBA3BBD}"/>
              </a:ext>
            </a:extLst>
          </p:cNvPr>
          <p:cNvSpPr txBox="1"/>
          <p:nvPr/>
        </p:nvSpPr>
        <p:spPr>
          <a:xfrm>
            <a:off x="4819228" y="4568819"/>
            <a:ext cx="2229360" cy="1815882"/>
          </a:xfrm>
          <a:prstGeom prst="rect">
            <a:avLst/>
          </a:prstGeom>
          <a:noFill/>
        </p:spPr>
        <p:txBody>
          <a:bodyPr wrap="square" rtlCol="0">
            <a:spAutoFit/>
          </a:bodyPr>
          <a:lstStyle/>
          <a:p>
            <a:pPr algn="ctr"/>
            <a:r>
              <a:rPr lang="en-US" sz="1400" b="1" u="sng" dirty="0"/>
              <a:t>CUNY Student curators</a:t>
            </a:r>
          </a:p>
          <a:p>
            <a:pPr algn="ctr"/>
            <a:endParaRPr lang="en-US" sz="1400" b="1" u="sng" dirty="0"/>
          </a:p>
          <a:p>
            <a:pPr algn="ctr"/>
            <a:r>
              <a:rPr lang="en-US" sz="1200" dirty="0"/>
              <a:t>Jacquelyn </a:t>
            </a:r>
            <a:r>
              <a:rPr lang="en-US" sz="1200" dirty="0" err="1"/>
              <a:t>Shevin</a:t>
            </a:r>
            <a:endParaRPr lang="en-US" sz="1200" dirty="0"/>
          </a:p>
          <a:p>
            <a:pPr algn="ctr"/>
            <a:r>
              <a:rPr lang="en-US" sz="1200" dirty="0" err="1"/>
              <a:t>Maryem</a:t>
            </a:r>
            <a:r>
              <a:rPr lang="en-US" sz="1200" dirty="0"/>
              <a:t> </a:t>
            </a:r>
            <a:r>
              <a:rPr lang="en-US" sz="1200" dirty="0" err="1"/>
              <a:t>Zaki</a:t>
            </a:r>
            <a:endParaRPr lang="en-US" sz="1200" dirty="0"/>
          </a:p>
          <a:p>
            <a:pPr algn="ctr"/>
            <a:r>
              <a:rPr lang="en-US" sz="1200" dirty="0"/>
              <a:t>Archana Dwivedi</a:t>
            </a:r>
          </a:p>
          <a:p>
            <a:pPr algn="ctr"/>
            <a:r>
              <a:rPr lang="en-US" sz="1200" dirty="0"/>
              <a:t>Ifeanyi Kalu</a:t>
            </a:r>
          </a:p>
          <a:p>
            <a:pPr algn="ctr"/>
            <a:r>
              <a:rPr lang="en-US" sz="1200" dirty="0"/>
              <a:t>Jessica </a:t>
            </a:r>
            <a:r>
              <a:rPr lang="en-US" sz="1200" dirty="0" err="1"/>
              <a:t>Shudy</a:t>
            </a:r>
            <a:endParaRPr lang="en-US" sz="1200" dirty="0"/>
          </a:p>
          <a:p>
            <a:pPr algn="ctr"/>
            <a:r>
              <a:rPr lang="en-US" sz="1200" dirty="0"/>
              <a:t>Sharmila </a:t>
            </a:r>
            <a:r>
              <a:rPr lang="en-US" sz="1200" dirty="0" err="1"/>
              <a:t>Chunduri</a:t>
            </a:r>
            <a:endParaRPr lang="en-US" sz="1200" dirty="0"/>
          </a:p>
          <a:p>
            <a:pPr algn="ctr"/>
            <a:r>
              <a:rPr lang="en-US" sz="1200" dirty="0" err="1"/>
              <a:t>Umadevi</a:t>
            </a:r>
            <a:r>
              <a:rPr lang="en-US" sz="1200" dirty="0"/>
              <a:t> J </a:t>
            </a:r>
            <a:r>
              <a:rPr lang="en-US" sz="1200" dirty="0" err="1"/>
              <a:t>Yokeeswaran</a:t>
            </a:r>
            <a:endParaRPr lang="en-US" sz="1200" dirty="0"/>
          </a:p>
        </p:txBody>
      </p:sp>
      <p:pic>
        <p:nvPicPr>
          <p:cNvPr id="6146" name="Picture 2" descr="Avatar">
            <a:extLst>
              <a:ext uri="{FF2B5EF4-FFF2-40B4-BE49-F238E27FC236}">
                <a16:creationId xmlns:a16="http://schemas.microsoft.com/office/drawing/2014/main" id="{117F594D-F69B-E734-5723-E594468E75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5760" y="4666059"/>
            <a:ext cx="755714" cy="75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8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8D18-DD33-9451-82DA-BC799EACD486}"/>
              </a:ext>
            </a:extLst>
          </p:cNvPr>
          <p:cNvSpPr>
            <a:spLocks noGrp="1"/>
          </p:cNvSpPr>
          <p:nvPr>
            <p:ph type="title"/>
          </p:nvPr>
        </p:nvSpPr>
        <p:spPr/>
        <p:txBody>
          <a:bodyPr>
            <a:normAutofit fontScale="90000"/>
          </a:bodyPr>
          <a:lstStyle/>
          <a:p>
            <a:r>
              <a:rPr lang="en-US" dirty="0"/>
              <a:t>Compartmentalization of genera by body site, disease</a:t>
            </a:r>
          </a:p>
        </p:txBody>
      </p:sp>
      <p:sp>
        <p:nvSpPr>
          <p:cNvPr id="3" name="Content Placeholder 2">
            <a:extLst>
              <a:ext uri="{FF2B5EF4-FFF2-40B4-BE49-F238E27FC236}">
                <a16:creationId xmlns:a16="http://schemas.microsoft.com/office/drawing/2014/main" id="{15326267-1956-4AA1-A079-8B6EA1D37977}"/>
              </a:ext>
            </a:extLst>
          </p:cNvPr>
          <p:cNvSpPr>
            <a:spLocks noGrp="1"/>
          </p:cNvSpPr>
          <p:nvPr>
            <p:ph idx="1"/>
          </p:nvPr>
        </p:nvSpPr>
        <p:spPr/>
        <p:txBody>
          <a:bodyPr/>
          <a:lstStyle/>
          <a:p>
            <a:r>
              <a:rPr lang="en-US" dirty="0"/>
              <a:t>Which genera are:</a:t>
            </a:r>
          </a:p>
          <a:p>
            <a:pPr lvl="1"/>
            <a:r>
              <a:rPr lang="en-US" dirty="0"/>
              <a:t>Ubiquitous?</a:t>
            </a:r>
          </a:p>
          <a:p>
            <a:pPr lvl="1"/>
            <a:r>
              <a:rPr lang="en-US" dirty="0"/>
              <a:t>Common within disease or body site?</a:t>
            </a:r>
          </a:p>
          <a:p>
            <a:pPr lvl="1"/>
            <a:r>
              <a:rPr lang="en-US" dirty="0"/>
              <a:t>Exclusive to a condition?</a:t>
            </a:r>
          </a:p>
        </p:txBody>
      </p:sp>
      <p:sp>
        <p:nvSpPr>
          <p:cNvPr id="4" name="Slide Number Placeholder 3">
            <a:extLst>
              <a:ext uri="{FF2B5EF4-FFF2-40B4-BE49-F238E27FC236}">
                <a16:creationId xmlns:a16="http://schemas.microsoft.com/office/drawing/2014/main" id="{97BEC99B-7557-3F0D-D6E9-5DBFC3C43145}"/>
              </a:ext>
            </a:extLst>
          </p:cNvPr>
          <p:cNvSpPr>
            <a:spLocks noGrp="1"/>
          </p:cNvSpPr>
          <p:nvPr>
            <p:ph type="sldNum" sz="quarter" idx="12"/>
          </p:nvPr>
        </p:nvSpPr>
        <p:spPr/>
        <p:txBody>
          <a:bodyPr/>
          <a:lstStyle/>
          <a:p>
            <a:fld id="{C71C242F-20BE-4F6C-ABA6-9DCC8641EF60}" type="slidenum">
              <a:rPr lang="en-US" smtClean="0"/>
              <a:pPr/>
              <a:t>20</a:t>
            </a:fld>
            <a:endParaRPr lang="en-US"/>
          </a:p>
        </p:txBody>
      </p:sp>
    </p:spTree>
    <p:extLst>
      <p:ext uri="{BB962C8B-B14F-4D97-AF65-F5344CB8AC3E}">
        <p14:creationId xmlns:p14="http://schemas.microsoft.com/office/powerpoint/2010/main" val="182325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genera by body site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07" b="55797"/>
          <a:stretch/>
        </p:blipFill>
        <p:spPr bwMode="auto">
          <a:xfrm>
            <a:off x="628649" y="1713660"/>
            <a:ext cx="7886699" cy="30091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21</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FF4EA-6530-C9FF-A393-3E1A68E75A08}"/>
              </a:ext>
            </a:extLst>
          </p:cNvPr>
          <p:cNvSpPr txBox="1"/>
          <p:nvPr/>
        </p:nvSpPr>
        <p:spPr>
          <a:xfrm>
            <a:off x="4917440" y="5181600"/>
            <a:ext cx="184731" cy="461665"/>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8D610FD8-4089-D251-505F-48F694DBA12B}"/>
              </a:ext>
            </a:extLst>
          </p:cNvPr>
          <p:cNvGrpSpPr/>
          <p:nvPr/>
        </p:nvGrpSpPr>
        <p:grpSpPr>
          <a:xfrm>
            <a:off x="2674241" y="1899920"/>
            <a:ext cx="4187365" cy="3512512"/>
            <a:chOff x="2674241" y="1899920"/>
            <a:chExt cx="4187365" cy="3512512"/>
          </a:xfrm>
        </p:grpSpPr>
        <p:grpSp>
          <p:nvGrpSpPr>
            <p:cNvPr id="20" name="Group 19">
              <a:extLst>
                <a:ext uri="{FF2B5EF4-FFF2-40B4-BE49-F238E27FC236}">
                  <a16:creationId xmlns:a16="http://schemas.microsoft.com/office/drawing/2014/main" id="{440F391F-8119-913E-0598-CD7744E10A07}"/>
                </a:ext>
              </a:extLst>
            </p:cNvPr>
            <p:cNvGrpSpPr/>
            <p:nvPr/>
          </p:nvGrpSpPr>
          <p:grpSpPr>
            <a:xfrm>
              <a:off x="2674241" y="4083968"/>
              <a:ext cx="4187365" cy="1328464"/>
              <a:chOff x="2674241" y="4083968"/>
              <a:chExt cx="4187365" cy="1328464"/>
            </a:xfrm>
          </p:grpSpPr>
          <p:cxnSp>
            <p:nvCxnSpPr>
              <p:cNvPr id="10" name="Straight Arrow Connector 9">
                <a:extLst>
                  <a:ext uri="{FF2B5EF4-FFF2-40B4-BE49-F238E27FC236}">
                    <a16:creationId xmlns:a16="http://schemas.microsoft.com/office/drawing/2014/main" id="{47AD82A7-636A-DA24-8410-B90135B9F24A}"/>
                  </a:ext>
                </a:extLst>
              </p:cNvPr>
              <p:cNvCxnSpPr/>
              <p:nvPr/>
            </p:nvCxnSpPr>
            <p:spPr>
              <a:xfrm flipV="1">
                <a:off x="3561805" y="4083968"/>
                <a:ext cx="272469" cy="924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47AF9-D40E-8A2E-2827-0D79B94677B0}"/>
                  </a:ext>
                </a:extLst>
              </p:cNvPr>
              <p:cNvSpPr txBox="1"/>
              <p:nvPr/>
            </p:nvSpPr>
            <p:spPr>
              <a:xfrm>
                <a:off x="2674241" y="4950767"/>
                <a:ext cx="4187365" cy="461665"/>
              </a:xfrm>
              <a:prstGeom prst="rect">
                <a:avLst/>
              </a:prstGeom>
              <a:noFill/>
            </p:spPr>
            <p:txBody>
              <a:bodyPr wrap="none" rtlCol="0">
                <a:spAutoFit/>
              </a:bodyPr>
              <a:lstStyle/>
              <a:p>
                <a:r>
                  <a:rPr lang="en-US" dirty="0"/>
                  <a:t>Oral genera that transit to gut</a:t>
                </a:r>
              </a:p>
            </p:txBody>
          </p:sp>
        </p:grpSp>
        <p:sp>
          <p:nvSpPr>
            <p:cNvPr id="13" name="Rounded Rectangle 12">
              <a:extLst>
                <a:ext uri="{FF2B5EF4-FFF2-40B4-BE49-F238E27FC236}">
                  <a16:creationId xmlns:a16="http://schemas.microsoft.com/office/drawing/2014/main" id="{D431DE9B-B120-C363-EEAA-2A6A92801C4B}"/>
                </a:ext>
              </a:extLst>
            </p:cNvPr>
            <p:cNvSpPr/>
            <p:nvPr/>
          </p:nvSpPr>
          <p:spPr>
            <a:xfrm>
              <a:off x="3025430" y="1899920"/>
              <a:ext cx="1617689" cy="215392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3F6748D-FC29-EB39-2660-A383FD8A2BF3}"/>
              </a:ext>
            </a:extLst>
          </p:cNvPr>
          <p:cNvGrpSpPr/>
          <p:nvPr/>
        </p:nvGrpSpPr>
        <p:grpSpPr>
          <a:xfrm>
            <a:off x="3562315" y="3241040"/>
            <a:ext cx="5128327" cy="2698288"/>
            <a:chOff x="3562315" y="3241040"/>
            <a:chExt cx="5128327" cy="2698288"/>
          </a:xfrm>
        </p:grpSpPr>
        <p:sp>
          <p:nvSpPr>
            <p:cNvPr id="3" name="Rounded Rectangle 2">
              <a:extLst>
                <a:ext uri="{FF2B5EF4-FFF2-40B4-BE49-F238E27FC236}">
                  <a16:creationId xmlns:a16="http://schemas.microsoft.com/office/drawing/2014/main" id="{E532E356-9BC7-0AE4-01A3-D80C653BC982}"/>
                </a:ext>
              </a:extLst>
            </p:cNvPr>
            <p:cNvSpPr/>
            <p:nvPr/>
          </p:nvSpPr>
          <p:spPr>
            <a:xfrm>
              <a:off x="5374640" y="3241040"/>
              <a:ext cx="751840" cy="812800"/>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48456E-2442-12C4-33B1-3FDFCC14EE54}"/>
                </a:ext>
              </a:extLst>
            </p:cNvPr>
            <p:cNvGrpSpPr/>
            <p:nvPr/>
          </p:nvGrpSpPr>
          <p:grpSpPr>
            <a:xfrm>
              <a:off x="3562315" y="4070198"/>
              <a:ext cx="5128327" cy="1869130"/>
              <a:chOff x="3562315" y="4070198"/>
              <a:chExt cx="5128327" cy="1869130"/>
            </a:xfrm>
          </p:grpSpPr>
          <p:sp>
            <p:nvSpPr>
              <p:cNvPr id="11" name="TextBox 10">
                <a:extLst>
                  <a:ext uri="{FF2B5EF4-FFF2-40B4-BE49-F238E27FC236}">
                    <a16:creationId xmlns:a16="http://schemas.microsoft.com/office/drawing/2014/main" id="{E55733B0-1B56-54E1-BAA6-6BCAFA6C0945}"/>
                  </a:ext>
                </a:extLst>
              </p:cNvPr>
              <p:cNvSpPr txBox="1"/>
              <p:nvPr/>
            </p:nvSpPr>
            <p:spPr>
              <a:xfrm>
                <a:off x="3562315" y="5477663"/>
                <a:ext cx="5128327" cy="461665"/>
              </a:xfrm>
              <a:prstGeom prst="rect">
                <a:avLst/>
              </a:prstGeom>
              <a:noFill/>
            </p:spPr>
            <p:txBody>
              <a:bodyPr wrap="none" rtlCol="0">
                <a:spAutoFit/>
              </a:bodyPr>
              <a:lstStyle/>
              <a:p>
                <a:r>
                  <a:rPr lang="en-US" dirty="0"/>
                  <a:t>Oral genera that do not transit to gut</a:t>
                </a:r>
              </a:p>
            </p:txBody>
          </p:sp>
          <p:cxnSp>
            <p:nvCxnSpPr>
              <p:cNvPr id="14" name="Straight Arrow Connector 13">
                <a:extLst>
                  <a:ext uri="{FF2B5EF4-FFF2-40B4-BE49-F238E27FC236}">
                    <a16:creationId xmlns:a16="http://schemas.microsoft.com/office/drawing/2014/main" id="{4CE1C11E-1E8C-013C-E9C5-1C71F1FC0B9F}"/>
                  </a:ext>
                </a:extLst>
              </p:cNvPr>
              <p:cNvCxnSpPr>
                <a:cxnSpLocks/>
              </p:cNvCxnSpPr>
              <p:nvPr/>
            </p:nvCxnSpPr>
            <p:spPr>
              <a:xfrm flipH="1" flipV="1">
                <a:off x="5750560" y="4070198"/>
                <a:ext cx="375919" cy="124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3BEEDCCA-0739-F464-8826-34D7044EF18F}"/>
              </a:ext>
            </a:extLst>
          </p:cNvPr>
          <p:cNvGrpSpPr/>
          <p:nvPr/>
        </p:nvGrpSpPr>
        <p:grpSpPr>
          <a:xfrm>
            <a:off x="3220720" y="2103120"/>
            <a:ext cx="4450080" cy="4363105"/>
            <a:chOff x="3220720" y="2103120"/>
            <a:chExt cx="4450080" cy="4363105"/>
          </a:xfrm>
        </p:grpSpPr>
        <p:sp>
          <p:nvSpPr>
            <p:cNvPr id="17" name="Rounded Rectangle 16">
              <a:extLst>
                <a:ext uri="{FF2B5EF4-FFF2-40B4-BE49-F238E27FC236}">
                  <a16:creationId xmlns:a16="http://schemas.microsoft.com/office/drawing/2014/main" id="{43FBF619-9A0E-CC3E-C3AA-47CFECBE8DA5}"/>
                </a:ext>
              </a:extLst>
            </p:cNvPr>
            <p:cNvSpPr/>
            <p:nvPr/>
          </p:nvSpPr>
          <p:spPr>
            <a:xfrm>
              <a:off x="6156811" y="2103120"/>
              <a:ext cx="1513989" cy="1828448"/>
            </a:xfrm>
            <a:prstGeom prst="roundRect">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AEEBBA2-1BB7-3AD4-D1CD-BD2689A3AA0A}"/>
                </a:ext>
              </a:extLst>
            </p:cNvPr>
            <p:cNvGrpSpPr/>
            <p:nvPr/>
          </p:nvGrpSpPr>
          <p:grpSpPr>
            <a:xfrm>
              <a:off x="3220720" y="3978888"/>
              <a:ext cx="3744936" cy="2487337"/>
              <a:chOff x="3220720" y="3978888"/>
              <a:chExt cx="3744936" cy="2487337"/>
            </a:xfrm>
          </p:grpSpPr>
          <p:sp>
            <p:nvSpPr>
              <p:cNvPr id="16" name="TextBox 15">
                <a:extLst>
                  <a:ext uri="{FF2B5EF4-FFF2-40B4-BE49-F238E27FC236}">
                    <a16:creationId xmlns:a16="http://schemas.microsoft.com/office/drawing/2014/main" id="{4BA9EDB2-85C0-19C6-2F8C-7BE9B4BC4770}"/>
                  </a:ext>
                </a:extLst>
              </p:cNvPr>
              <p:cNvSpPr txBox="1"/>
              <p:nvPr/>
            </p:nvSpPr>
            <p:spPr>
              <a:xfrm>
                <a:off x="3220720" y="6004560"/>
                <a:ext cx="3744936" cy="461665"/>
              </a:xfrm>
              <a:prstGeom prst="rect">
                <a:avLst/>
              </a:prstGeom>
              <a:noFill/>
            </p:spPr>
            <p:txBody>
              <a:bodyPr wrap="none" rtlCol="0">
                <a:spAutoFit/>
              </a:bodyPr>
              <a:lstStyle/>
              <a:p>
                <a:r>
                  <a:rPr lang="en-US" dirty="0"/>
                  <a:t>Exclusive to one body site</a:t>
                </a:r>
              </a:p>
            </p:txBody>
          </p:sp>
          <p:cxnSp>
            <p:nvCxnSpPr>
              <p:cNvPr id="18" name="Straight Arrow Connector 17">
                <a:extLst>
                  <a:ext uri="{FF2B5EF4-FFF2-40B4-BE49-F238E27FC236}">
                    <a16:creationId xmlns:a16="http://schemas.microsoft.com/office/drawing/2014/main" id="{CE00389E-1087-0611-08E1-2BC3D76B2F1D}"/>
                  </a:ext>
                </a:extLst>
              </p:cNvPr>
              <p:cNvCxnSpPr>
                <a:cxnSpLocks/>
                <a:stCxn id="16" idx="0"/>
              </p:cNvCxnSpPr>
              <p:nvPr/>
            </p:nvCxnSpPr>
            <p:spPr>
              <a:xfrm flipV="1">
                <a:off x="5093188" y="3978888"/>
                <a:ext cx="1802907" cy="2025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98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376-A6AE-85C6-2FDF-D1A89A6AC364}"/>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nSpc>
                <a:spcPct val="90000"/>
              </a:lnSpc>
            </a:pPr>
            <a:r>
              <a:rPr lang="en-US" sz="2900" kern="1200" dirty="0">
                <a:solidFill>
                  <a:schemeClr val="tx1"/>
                </a:solidFill>
                <a:latin typeface="+mj-lt"/>
                <a:ea typeface="+mj-ea"/>
                <a:cs typeface="+mj-cs"/>
              </a:rPr>
              <a:t>Shared, compartmentalized, exclusive </a:t>
            </a: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fecal genera by disease</a:t>
            </a:r>
          </a:p>
        </p:txBody>
      </p:sp>
      <p:pic>
        <p:nvPicPr>
          <p:cNvPr id="5122" name="Picture 2" descr="Chart&#10;&#10;Description automatically generated">
            <a:extLst>
              <a:ext uri="{FF2B5EF4-FFF2-40B4-BE49-F238E27FC236}">
                <a16:creationId xmlns:a16="http://schemas.microsoft.com/office/drawing/2014/main" id="{26B6F3E6-8215-935A-8894-28C80601C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384" r="10719"/>
          <a:stretch/>
        </p:blipFill>
        <p:spPr bwMode="auto">
          <a:xfrm>
            <a:off x="628649" y="1291133"/>
            <a:ext cx="8383271" cy="38541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3C7BC9-A24B-5CA0-EFD3-A1E6F1355F5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22</a:t>
            </a:fld>
            <a:endParaRPr lang="en-US">
              <a:latin typeface="+mn-lt"/>
              <a:ea typeface="+mn-ea"/>
            </a:endParaRPr>
          </a:p>
        </p:txBody>
      </p:sp>
      <p:pic>
        <p:nvPicPr>
          <p:cNvPr id="6" name="Picture 5" descr="Chart&#10;&#10;Description automatically generated">
            <a:extLst>
              <a:ext uri="{FF2B5EF4-FFF2-40B4-BE49-F238E27FC236}">
                <a16:creationId xmlns:a16="http://schemas.microsoft.com/office/drawing/2014/main" id="{8D43EA9B-6B78-8D2F-C8BF-286DE035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17833" b="67644"/>
          <a:stretch/>
        </p:blipFill>
        <p:spPr bwMode="auto">
          <a:xfrm>
            <a:off x="628649" y="5212678"/>
            <a:ext cx="833120" cy="868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63047523-8B0E-9CA3-A6F0-5A9858C26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03" t="32356" b="37964"/>
          <a:stretch/>
        </p:blipFill>
        <p:spPr bwMode="auto">
          <a:xfrm>
            <a:off x="1619251" y="4897120"/>
            <a:ext cx="833120" cy="177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7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9B7A-0D85-CD93-FF31-443D3A48C9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CA120B-A25A-81AA-937C-B4803D44B665}"/>
              </a:ext>
            </a:extLst>
          </p:cNvPr>
          <p:cNvSpPr>
            <a:spLocks noGrp="1"/>
          </p:cNvSpPr>
          <p:nvPr>
            <p:ph idx="1"/>
          </p:nvPr>
        </p:nvSpPr>
        <p:spPr>
          <a:xfrm>
            <a:off x="457200" y="1600200"/>
            <a:ext cx="8229600" cy="4756150"/>
          </a:xfrm>
        </p:spPr>
        <p:txBody>
          <a:bodyPr>
            <a:normAutofit lnSpcReduction="10000"/>
          </a:bodyPr>
          <a:lstStyle/>
          <a:p>
            <a:r>
              <a:rPr lang="en-US" dirty="0"/>
              <a:t>Available as csv files from </a:t>
            </a:r>
            <a:r>
              <a:rPr lang="en-US" dirty="0" err="1"/>
              <a:t>bugsigdb.org</a:t>
            </a:r>
            <a:r>
              <a:rPr lang="en-US" dirty="0"/>
              <a:t> or through </a:t>
            </a:r>
            <a:r>
              <a:rPr lang="en-US" dirty="0" err="1">
                <a:latin typeface="Courier New" panose="02070309020205020404" pitchFamily="49" charset="0"/>
                <a:ea typeface="Menlo" panose="020B0609030804020204" pitchFamily="49" charset="0"/>
                <a:cs typeface="Courier New" panose="02070309020205020404" pitchFamily="49" charset="0"/>
              </a:rPr>
              <a:t>bugsigdbr</a:t>
            </a:r>
            <a:r>
              <a:rPr lang="en-US" dirty="0"/>
              <a:t> Bioconductor package</a:t>
            </a:r>
          </a:p>
          <a:p>
            <a:r>
              <a:rPr lang="en-US" dirty="0"/>
              <a:t>Synthesize results from hundreds of studies</a:t>
            </a:r>
          </a:p>
          <a:p>
            <a:pPr lvl="1"/>
            <a:r>
              <a:rPr lang="en-US" dirty="0"/>
              <a:t>More than possible by re-analysis of raw data</a:t>
            </a:r>
          </a:p>
          <a:p>
            <a:pPr lvl="1"/>
            <a:r>
              <a:rPr lang="en-US" dirty="0"/>
              <a:t>Even if individual patient data were never shared</a:t>
            </a:r>
          </a:p>
          <a:p>
            <a:r>
              <a:rPr lang="en-US" dirty="0"/>
              <a:t>Helps interpret results of microbiome studies</a:t>
            </a:r>
          </a:p>
          <a:p>
            <a:pPr lvl="1"/>
            <a:r>
              <a:rPr lang="en-US" dirty="0"/>
              <a:t>Through enrichment analysis</a:t>
            </a:r>
          </a:p>
          <a:p>
            <a:pPr lvl="1"/>
            <a:r>
              <a:rPr lang="en-US" dirty="0"/>
              <a:t>Through identification of common signatures</a:t>
            </a:r>
          </a:p>
          <a:p>
            <a:r>
              <a:rPr lang="en-US" dirty="0"/>
              <a:t>Can identify plagiarism</a:t>
            </a:r>
          </a:p>
        </p:txBody>
      </p:sp>
      <p:sp>
        <p:nvSpPr>
          <p:cNvPr id="4" name="Slide Number Placeholder 3">
            <a:extLst>
              <a:ext uri="{FF2B5EF4-FFF2-40B4-BE49-F238E27FC236}">
                <a16:creationId xmlns:a16="http://schemas.microsoft.com/office/drawing/2014/main" id="{10B691BD-E044-26C3-B1C2-381DA801337E}"/>
              </a:ext>
            </a:extLst>
          </p:cNvPr>
          <p:cNvSpPr>
            <a:spLocks noGrp="1"/>
          </p:cNvSpPr>
          <p:nvPr>
            <p:ph type="sldNum" sz="quarter" idx="12"/>
          </p:nvPr>
        </p:nvSpPr>
        <p:spPr/>
        <p:txBody>
          <a:bodyPr/>
          <a:lstStyle/>
          <a:p>
            <a:fld id="{C71C242F-20BE-4F6C-ABA6-9DCC8641EF60}" type="slidenum">
              <a:rPr lang="en-US" smtClean="0"/>
              <a:pPr/>
              <a:t>23</a:t>
            </a:fld>
            <a:endParaRPr lang="en-US"/>
          </a:p>
        </p:txBody>
      </p:sp>
    </p:spTree>
    <p:extLst>
      <p:ext uri="{BB962C8B-B14F-4D97-AF65-F5344CB8AC3E}">
        <p14:creationId xmlns:p14="http://schemas.microsoft.com/office/powerpoint/2010/main" val="17319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rectangle&#10;&#10;Description automatically generated">
            <a:extLst>
              <a:ext uri="{FF2B5EF4-FFF2-40B4-BE49-F238E27FC236}">
                <a16:creationId xmlns:a16="http://schemas.microsoft.com/office/drawing/2014/main" id="{1824D9FC-0850-D21A-D18D-65C473877F0E}"/>
              </a:ext>
            </a:extLst>
          </p:cNvPr>
          <p:cNvPicPr>
            <a:picLocks noChangeAspect="1"/>
          </p:cNvPicPr>
          <p:nvPr/>
        </p:nvPicPr>
        <p:blipFill rotWithShape="1">
          <a:blip r:embed="rId3">
            <a:extLst>
              <a:ext uri="{28A0092B-C50C-407E-A947-70E740481C1C}">
                <a14:useLocalDpi xmlns:a14="http://schemas.microsoft.com/office/drawing/2010/main" val="0"/>
              </a:ext>
            </a:extLst>
          </a:blip>
          <a:srcRect t="22199" r="-1" b="19874"/>
          <a:stretch/>
        </p:blipFill>
        <p:spPr>
          <a:xfrm>
            <a:off x="20" y="1282"/>
            <a:ext cx="9143980" cy="6856718"/>
          </a:xfrm>
          <a:prstGeom prst="rect">
            <a:avLst/>
          </a:prstGeom>
        </p:spPr>
      </p:pic>
      <p:sp>
        <p:nvSpPr>
          <p:cNvPr id="2" name="Slide Number Placeholder 1">
            <a:extLst>
              <a:ext uri="{FF2B5EF4-FFF2-40B4-BE49-F238E27FC236}">
                <a16:creationId xmlns:a16="http://schemas.microsoft.com/office/drawing/2014/main" id="{B735E14C-EFAB-7EC5-5660-874F09E73645}"/>
              </a:ext>
            </a:extLst>
          </p:cNvPr>
          <p:cNvSpPr>
            <a:spLocks noGrp="1"/>
          </p:cNvSpPr>
          <p:nvPr>
            <p:ph type="sldNum" sz="quarter" idx="12"/>
          </p:nvPr>
        </p:nvSpPr>
        <p:spPr>
          <a:xfrm>
            <a:off x="6457950" y="6356350"/>
            <a:ext cx="2057400" cy="365125"/>
          </a:xfrm>
        </p:spPr>
        <p:txBody>
          <a:bodyPr>
            <a:normAutofit/>
          </a:bodyPr>
          <a:lstStyle/>
          <a:p>
            <a:pPr>
              <a:spcAft>
                <a:spcPts val="600"/>
              </a:spcAft>
            </a:pPr>
            <a:fld id="{1A0AFAAF-5E43-4A48-94B3-8EA7C9944121}" type="slidenum">
              <a:rPr lang="en-US">
                <a:solidFill>
                  <a:srgbClr val="FFFFFF"/>
                </a:solidFill>
              </a:rPr>
              <a:pPr>
                <a:spcAft>
                  <a:spcPts val="600"/>
                </a:spcAft>
              </a:pPr>
              <a:t>24</a:t>
            </a:fld>
            <a:endParaRPr lang="en-US">
              <a:solidFill>
                <a:srgbClr val="FFFFFF"/>
              </a:solidFill>
            </a:endParaRPr>
          </a:p>
        </p:txBody>
      </p:sp>
      <p:graphicFrame>
        <p:nvGraphicFramePr>
          <p:cNvPr id="11" name="Content Placeholder 2">
            <a:extLst>
              <a:ext uri="{FF2B5EF4-FFF2-40B4-BE49-F238E27FC236}">
                <a16:creationId xmlns:a16="http://schemas.microsoft.com/office/drawing/2014/main" id="{85D4AFCC-B06D-9BF0-A75F-59AA16139DCE}"/>
              </a:ext>
            </a:extLst>
          </p:cNvPr>
          <p:cNvGraphicFramePr/>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10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circle&#10;&#10;Description automatically generated">
            <a:extLst>
              <a:ext uri="{FF2B5EF4-FFF2-40B4-BE49-F238E27FC236}">
                <a16:creationId xmlns:a16="http://schemas.microsoft.com/office/drawing/2014/main" id="{00C88B6D-7992-8ABA-76F5-68A35A38B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57" y="1664411"/>
            <a:ext cx="3610990" cy="3475578"/>
          </a:xfrm>
          <a:prstGeom prst="rect">
            <a:avLst/>
          </a:prstGeom>
        </p:spPr>
      </p:pic>
      <p:pic>
        <p:nvPicPr>
          <p:cNvPr id="8" name="Picture 7" descr="A picture containing screenshot, diagram, line, parallel&#10;&#10;Description automatically generated">
            <a:extLst>
              <a:ext uri="{FF2B5EF4-FFF2-40B4-BE49-F238E27FC236}">
                <a16:creationId xmlns:a16="http://schemas.microsoft.com/office/drawing/2014/main" id="{0F371AB1-E857-A57F-6E5C-C8F0128F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47" y="2617968"/>
            <a:ext cx="3610991" cy="1615918"/>
          </a:xfrm>
          <a:prstGeom prst="rect">
            <a:avLst/>
          </a:prstGeom>
        </p:spPr>
      </p:pic>
      <p:sp>
        <p:nvSpPr>
          <p:cNvPr id="4" name="Slide Number Placeholder 3">
            <a:extLst>
              <a:ext uri="{FF2B5EF4-FFF2-40B4-BE49-F238E27FC236}">
                <a16:creationId xmlns:a16="http://schemas.microsoft.com/office/drawing/2014/main" id="{272A473B-E0D9-9F83-0031-0A2670B5D09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25</a:t>
            </a:fld>
            <a:endParaRPr lang="en-US">
              <a:solidFill>
                <a:srgbClr val="FFFFFF"/>
              </a:solidFill>
              <a:latin typeface="+mn-lt"/>
              <a:ea typeface="+mn-ea"/>
            </a:endParaRPr>
          </a:p>
        </p:txBody>
      </p:sp>
      <p:sp>
        <p:nvSpPr>
          <p:cNvPr id="12" name="TextBox 11">
            <a:extLst>
              <a:ext uri="{FF2B5EF4-FFF2-40B4-BE49-F238E27FC236}">
                <a16:creationId xmlns:a16="http://schemas.microsoft.com/office/drawing/2014/main" id="{0831288E-47A7-3FF0-809B-7E0F0A6F0899}"/>
              </a:ext>
            </a:extLst>
          </p:cNvPr>
          <p:cNvSpPr txBox="1"/>
          <p:nvPr/>
        </p:nvSpPr>
        <p:spPr>
          <a:xfrm>
            <a:off x="2076994" y="5630091"/>
            <a:ext cx="870751" cy="461665"/>
          </a:xfrm>
          <a:prstGeom prst="rect">
            <a:avLst/>
          </a:prstGeom>
          <a:noFill/>
        </p:spPr>
        <p:txBody>
          <a:bodyPr wrap="none" rtlCol="0">
            <a:spAutoFit/>
          </a:bodyPr>
          <a:lstStyle/>
          <a:p>
            <a:r>
              <a:rPr lang="en-US" dirty="0"/>
              <a:t>2018</a:t>
            </a:r>
          </a:p>
        </p:txBody>
      </p:sp>
      <p:sp>
        <p:nvSpPr>
          <p:cNvPr id="13" name="TextBox 12">
            <a:extLst>
              <a:ext uri="{FF2B5EF4-FFF2-40B4-BE49-F238E27FC236}">
                <a16:creationId xmlns:a16="http://schemas.microsoft.com/office/drawing/2014/main" id="{0745190A-97B1-56A2-8743-5C795E30C3E3}"/>
              </a:ext>
            </a:extLst>
          </p:cNvPr>
          <p:cNvSpPr txBox="1"/>
          <p:nvPr/>
        </p:nvSpPr>
        <p:spPr>
          <a:xfrm>
            <a:off x="6498142" y="5630090"/>
            <a:ext cx="870751" cy="461665"/>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164082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E2F7-C40A-294A-8AAC-4C7D3892BC51}"/>
              </a:ext>
            </a:extLst>
          </p:cNvPr>
          <p:cNvSpPr>
            <a:spLocks noGrp="1"/>
          </p:cNvSpPr>
          <p:nvPr>
            <p:ph type="title"/>
          </p:nvPr>
        </p:nvSpPr>
        <p:spPr/>
        <p:txBody>
          <a:bodyPr>
            <a:noAutofit/>
          </a:bodyPr>
          <a:lstStyle/>
          <a:p>
            <a:r>
              <a:rPr lang="en-US" sz="3600" dirty="0"/>
              <a:t>Analyst-friendly data in Bioconductor</a:t>
            </a:r>
          </a:p>
        </p:txBody>
      </p:sp>
      <p:sp>
        <p:nvSpPr>
          <p:cNvPr id="4" name="Slide Number Placeholder 3">
            <a:extLst>
              <a:ext uri="{FF2B5EF4-FFF2-40B4-BE49-F238E27FC236}">
                <a16:creationId xmlns:a16="http://schemas.microsoft.com/office/drawing/2014/main" id="{541370FE-760B-8A49-86AB-414E6EC3A031}"/>
              </a:ext>
            </a:extLst>
          </p:cNvPr>
          <p:cNvSpPr>
            <a:spLocks noGrp="1"/>
          </p:cNvSpPr>
          <p:nvPr>
            <p:ph type="sldNum" sz="quarter" idx="12"/>
          </p:nvPr>
        </p:nvSpPr>
        <p:spPr/>
        <p:txBody>
          <a:bodyPr/>
          <a:lstStyle/>
          <a:p>
            <a:fld id="{C71C242F-20BE-4F6C-ABA6-9DCC8641EF60}" type="slidenum">
              <a:rPr lang="en-US" smtClean="0"/>
              <a:pPr/>
              <a:t>26</a:t>
            </a:fld>
            <a:endParaRPr lang="en-US"/>
          </a:p>
        </p:txBody>
      </p:sp>
      <p:sp>
        <p:nvSpPr>
          <p:cNvPr id="5" name="Content Placeholder 2">
            <a:extLst>
              <a:ext uri="{FF2B5EF4-FFF2-40B4-BE49-F238E27FC236}">
                <a16:creationId xmlns:a16="http://schemas.microsoft.com/office/drawing/2014/main" id="{C972D4D9-ED46-0347-B721-EF390221A685}"/>
              </a:ext>
            </a:extLst>
          </p:cNvPr>
          <p:cNvSpPr>
            <a:spLocks noGrp="1"/>
          </p:cNvSpPr>
          <p:nvPr>
            <p:ph idx="1"/>
          </p:nvPr>
        </p:nvSpPr>
        <p:spPr>
          <a:xfrm>
            <a:off x="457200" y="1600199"/>
            <a:ext cx="8585200" cy="5257801"/>
          </a:xfrm>
        </p:spPr>
        <p:txBody>
          <a:bodyPr>
            <a:normAutofit fontScale="62500" lnSpcReduction="20000"/>
          </a:bodyPr>
          <a:lstStyle/>
          <a:p>
            <a:r>
              <a:rPr lang="en-US" dirty="0" err="1">
                <a:latin typeface="Courier" pitchFamily="2" charset="0"/>
              </a:rPr>
              <a:t>curatedOvarianData</a:t>
            </a:r>
            <a:endParaRPr lang="en-US" dirty="0">
              <a:latin typeface="Courier" pitchFamily="2" charset="0"/>
            </a:endParaRPr>
          </a:p>
          <a:p>
            <a:pPr lvl="1"/>
            <a:r>
              <a:rPr lang="en-US" dirty="0"/>
              <a:t>30 datasets, most annotated for OS, surgical debulking, histology</a:t>
            </a:r>
          </a:p>
          <a:p>
            <a:r>
              <a:rPr lang="en-US" dirty="0" err="1">
                <a:latin typeface="Courier" pitchFamily="2" charset="0"/>
              </a:rPr>
              <a:t>curatedCRCData</a:t>
            </a:r>
            <a:endParaRPr lang="en-US" dirty="0">
              <a:latin typeface="Courier" pitchFamily="2" charset="0"/>
            </a:endParaRPr>
          </a:p>
          <a:p>
            <a:pPr lvl="1"/>
            <a:r>
              <a:rPr lang="en-US" dirty="0"/>
              <a:t>34 datasets, many annotated for MSS, gender, stage, age, N, M</a:t>
            </a:r>
          </a:p>
          <a:p>
            <a:r>
              <a:rPr lang="en-US" dirty="0" err="1">
                <a:latin typeface="Courier" pitchFamily="2" charset="0"/>
              </a:rPr>
              <a:t>curatedBladderData</a:t>
            </a:r>
            <a:endParaRPr lang="en-US" dirty="0">
              <a:latin typeface="Courier" pitchFamily="2" charset="0"/>
            </a:endParaRPr>
          </a:p>
          <a:p>
            <a:pPr lvl="1"/>
            <a:r>
              <a:rPr lang="en-US" dirty="0"/>
              <a:t>12 datasets, many annotated for stage, grade, OS</a:t>
            </a:r>
          </a:p>
          <a:p>
            <a:r>
              <a:rPr lang="en-US" dirty="0" err="1">
                <a:latin typeface="Courier" pitchFamily="2" charset="0"/>
              </a:rPr>
              <a:t>curatedTCGAData</a:t>
            </a:r>
            <a:r>
              <a:rPr lang="en-US" dirty="0">
                <a:latin typeface="Courier" pitchFamily="2" charset="0"/>
              </a:rPr>
              <a:t> + </a:t>
            </a:r>
            <a:r>
              <a:rPr lang="en-US" dirty="0" err="1">
                <a:latin typeface="Courier" pitchFamily="2" charset="0"/>
              </a:rPr>
              <a:t>TCGAutils</a:t>
            </a:r>
            <a:endParaRPr lang="en-US" dirty="0">
              <a:latin typeface="Courier" pitchFamily="2" charset="0"/>
            </a:endParaRPr>
          </a:p>
          <a:p>
            <a:pPr lvl="1"/>
            <a:r>
              <a:rPr lang="en-US" dirty="0"/>
              <a:t>The Cancer Genome Atlas as </a:t>
            </a:r>
            <a:r>
              <a:rPr lang="en-US" dirty="0" err="1"/>
              <a:t>MultiAssayExperiment</a:t>
            </a:r>
            <a:endParaRPr lang="en-US" dirty="0"/>
          </a:p>
          <a:p>
            <a:r>
              <a:rPr lang="en-US" dirty="0" err="1">
                <a:latin typeface="Courier" pitchFamily="2" charset="0"/>
              </a:rPr>
              <a:t>cBioPortalData</a:t>
            </a:r>
            <a:endParaRPr lang="en-US" dirty="0"/>
          </a:p>
          <a:p>
            <a:pPr lvl="1"/>
            <a:r>
              <a:rPr lang="en-US" dirty="0"/>
              <a:t>150+ </a:t>
            </a:r>
            <a:r>
              <a:rPr lang="en-US" dirty="0" err="1"/>
              <a:t>multi’omics</a:t>
            </a:r>
            <a:r>
              <a:rPr lang="en-US" dirty="0"/>
              <a:t> cancer datasets as </a:t>
            </a:r>
            <a:r>
              <a:rPr lang="en-US" i="1" dirty="0" err="1"/>
              <a:t>MultiAssayExperiment</a:t>
            </a:r>
            <a:endParaRPr lang="en-US" i="1" dirty="0"/>
          </a:p>
          <a:p>
            <a:r>
              <a:rPr lang="en-US" dirty="0">
                <a:latin typeface="Courier" pitchFamily="2" charset="0"/>
              </a:rPr>
              <a:t>HMP16SData</a:t>
            </a:r>
          </a:p>
          <a:p>
            <a:pPr lvl="1"/>
            <a:r>
              <a:rPr lang="en-US" dirty="0"/>
              <a:t>Simple access to The Human Microbiome Project</a:t>
            </a:r>
          </a:p>
          <a:p>
            <a:r>
              <a:rPr lang="en-US" dirty="0">
                <a:latin typeface="Courier" pitchFamily="2" charset="0"/>
              </a:rPr>
              <a:t>curatedMetagenomicData</a:t>
            </a:r>
          </a:p>
          <a:p>
            <a:pPr lvl="1"/>
            <a:r>
              <a:rPr lang="en-US" dirty="0"/>
              <a:t>~20K samples processed through </a:t>
            </a:r>
            <a:r>
              <a:rPr lang="en-US" dirty="0" err="1"/>
              <a:t>bioBakery</a:t>
            </a:r>
            <a:r>
              <a:rPr lang="en-US" dirty="0"/>
              <a:t> 3 with curated metadata</a:t>
            </a:r>
          </a:p>
          <a:p>
            <a:r>
              <a:rPr lang="en-US" dirty="0" err="1">
                <a:latin typeface="Courier" pitchFamily="2" charset="0"/>
              </a:rPr>
              <a:t>SingleCellMultiModal</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Landmark datasets from new single-cell multimodal technologies</a:t>
            </a:r>
          </a:p>
          <a:p>
            <a:r>
              <a:rPr lang="en-US" dirty="0" err="1">
                <a:latin typeface="Courier" pitchFamily="2" charset="0"/>
              </a:rPr>
              <a:t>MicrobiomeBenchmarkData</a:t>
            </a:r>
            <a:endParaRPr lang="en-US" dirty="0">
              <a:latin typeface="Courier" pitchFamily="2" charset="0"/>
            </a:endParaRPr>
          </a:p>
          <a:p>
            <a:pPr lvl="1"/>
            <a:r>
              <a:rPr lang="en-US" dirty="0">
                <a:latin typeface="Calibri" panose="020F0502020204030204" pitchFamily="34" charset="0"/>
                <a:cs typeface="Calibri" panose="020F0502020204030204" pitchFamily="34" charset="0"/>
              </a:rPr>
              <a:t>Microbiome benchmarking with experimental ground truth</a:t>
            </a:r>
          </a:p>
        </p:txBody>
      </p:sp>
    </p:spTree>
    <p:extLst>
      <p:ext uri="{BB962C8B-B14F-4D97-AF65-F5344CB8AC3E}">
        <p14:creationId xmlns:p14="http://schemas.microsoft.com/office/powerpoint/2010/main" val="184899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B263-8813-8933-8CFB-11974E92A67B}"/>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590A551E-70B2-810F-26F7-3708C8777097}"/>
              </a:ext>
            </a:extLst>
          </p:cNvPr>
          <p:cNvSpPr>
            <a:spLocks noGrp="1"/>
          </p:cNvSpPr>
          <p:nvPr>
            <p:ph idx="1"/>
          </p:nvPr>
        </p:nvSpPr>
        <p:spPr/>
        <p:txBody>
          <a:bodyPr>
            <a:normAutofit lnSpcReduction="10000"/>
          </a:bodyPr>
          <a:lstStyle/>
          <a:p>
            <a:pPr marL="514350" indent="-514350">
              <a:buFont typeface="+mj-lt"/>
              <a:buAutoNum type="arabicPeriod"/>
            </a:pPr>
            <a:r>
              <a:rPr lang="en-US" dirty="0"/>
              <a:t>Data availability is the beginning, not the end</a:t>
            </a:r>
          </a:p>
          <a:p>
            <a:pPr marL="514350" indent="-514350">
              <a:buFont typeface="+mj-lt"/>
              <a:buAutoNum type="arabicPeriod"/>
            </a:pPr>
            <a:r>
              <a:rPr lang="en-US" dirty="0"/>
              <a:t>Scientific papers are written for humans</a:t>
            </a:r>
          </a:p>
          <a:p>
            <a:pPr lvl="1"/>
            <a:r>
              <a:rPr lang="en-US" dirty="0"/>
              <a:t>we need to include machines more actively</a:t>
            </a:r>
          </a:p>
          <a:p>
            <a:pPr lvl="1"/>
            <a:r>
              <a:rPr lang="en-US" dirty="0"/>
              <a:t>how can machines help in writing papers?</a:t>
            </a:r>
          </a:p>
          <a:p>
            <a:pPr marL="514350" indent="-514350">
              <a:buFont typeface="+mj-lt"/>
              <a:buAutoNum type="arabicPeriod"/>
            </a:pPr>
            <a:r>
              <a:rPr lang="en-US" dirty="0"/>
              <a:t>Requirements</a:t>
            </a:r>
          </a:p>
          <a:p>
            <a:pPr lvl="1"/>
            <a:r>
              <a:rPr lang="en-US" dirty="0"/>
              <a:t>structured, machine-readable formats for key methods and results</a:t>
            </a:r>
          </a:p>
          <a:p>
            <a:pPr lvl="1"/>
            <a:r>
              <a:rPr lang="en-US" dirty="0"/>
              <a:t>friendly for authors to use, readers to view, data scientists to parse in high throughput</a:t>
            </a:r>
          </a:p>
        </p:txBody>
      </p:sp>
      <p:sp>
        <p:nvSpPr>
          <p:cNvPr id="4" name="Slide Number Placeholder 3">
            <a:extLst>
              <a:ext uri="{FF2B5EF4-FFF2-40B4-BE49-F238E27FC236}">
                <a16:creationId xmlns:a16="http://schemas.microsoft.com/office/drawing/2014/main" id="{7DCCF5D4-3BC4-21A9-A1C7-448D1E5022D2}"/>
              </a:ext>
            </a:extLst>
          </p:cNvPr>
          <p:cNvSpPr>
            <a:spLocks noGrp="1"/>
          </p:cNvSpPr>
          <p:nvPr>
            <p:ph type="sldNum" sz="quarter" idx="12"/>
          </p:nvPr>
        </p:nvSpPr>
        <p:spPr/>
        <p:txBody>
          <a:bodyPr/>
          <a:lstStyle/>
          <a:p>
            <a:fld id="{C71C242F-20BE-4F6C-ABA6-9DCC8641EF60}" type="slidenum">
              <a:rPr lang="en-US" smtClean="0"/>
              <a:pPr/>
              <a:t>27</a:t>
            </a:fld>
            <a:endParaRPr lang="en-US"/>
          </a:p>
        </p:txBody>
      </p:sp>
    </p:spTree>
    <p:extLst>
      <p:ext uri="{BB962C8B-B14F-4D97-AF65-F5344CB8AC3E}">
        <p14:creationId xmlns:p14="http://schemas.microsoft.com/office/powerpoint/2010/main" val="23199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6FF98-A76C-04E8-274A-F373D6F957F8}"/>
              </a:ext>
            </a:extLst>
          </p:cNvPr>
          <p:cNvSpPr>
            <a:spLocks noGrp="1"/>
          </p:cNvSpPr>
          <p:nvPr>
            <p:ph type="sldNum" sz="quarter" idx="12"/>
          </p:nvPr>
        </p:nvSpPr>
        <p:spPr/>
        <p:txBody>
          <a:bodyPr/>
          <a:lstStyle/>
          <a:p>
            <a:fld id="{1A0AFAAF-5E43-4A48-94B3-8EA7C9944121}" type="slidenum">
              <a:rPr lang="en-US" smtClean="0"/>
              <a:pPr/>
              <a:t>28</a:t>
            </a:fld>
            <a:endParaRPr lang="en-US"/>
          </a:p>
        </p:txBody>
      </p:sp>
      <p:pic>
        <p:nvPicPr>
          <p:cNvPr id="3" name="Picture 2">
            <a:extLst>
              <a:ext uri="{FF2B5EF4-FFF2-40B4-BE49-F238E27FC236}">
                <a16:creationId xmlns:a16="http://schemas.microsoft.com/office/drawing/2014/main" id="{2B0EC366-59E0-51E5-A257-97E34A37EEB1}"/>
              </a:ext>
            </a:extLst>
          </p:cNvPr>
          <p:cNvPicPr>
            <a:picLocks noChangeAspect="1"/>
          </p:cNvPicPr>
          <p:nvPr/>
        </p:nvPicPr>
        <p:blipFill>
          <a:blip r:embed="rId2"/>
          <a:stretch>
            <a:fillRect/>
          </a:stretch>
        </p:blipFill>
        <p:spPr>
          <a:xfrm>
            <a:off x="587828" y="393353"/>
            <a:ext cx="6098788" cy="5720063"/>
          </a:xfrm>
          <a:prstGeom prst="rect">
            <a:avLst/>
          </a:prstGeom>
        </p:spPr>
      </p:pic>
      <p:sp>
        <p:nvSpPr>
          <p:cNvPr id="5" name="TextBox 4">
            <a:extLst>
              <a:ext uri="{FF2B5EF4-FFF2-40B4-BE49-F238E27FC236}">
                <a16:creationId xmlns:a16="http://schemas.microsoft.com/office/drawing/2014/main" id="{5A4A32C4-ABD4-69B8-C98F-994CCEEA01FC}"/>
              </a:ext>
            </a:extLst>
          </p:cNvPr>
          <p:cNvSpPr txBox="1"/>
          <p:nvPr/>
        </p:nvSpPr>
        <p:spPr>
          <a:xfrm>
            <a:off x="587828" y="6338026"/>
            <a:ext cx="7889966" cy="461665"/>
          </a:xfrm>
          <a:prstGeom prst="rect">
            <a:avLst/>
          </a:prstGeom>
          <a:noFill/>
        </p:spPr>
        <p:txBody>
          <a:bodyPr wrap="square">
            <a:spAutoFit/>
          </a:bodyPr>
          <a:lstStyle/>
          <a:p>
            <a:r>
              <a:rPr lang="en-US" dirty="0"/>
              <a:t>https://</a:t>
            </a:r>
            <a:r>
              <a:rPr lang="en-US" dirty="0" err="1"/>
              <a:t>github.com</a:t>
            </a:r>
            <a:r>
              <a:rPr lang="en-US" dirty="0"/>
              <a:t>/</a:t>
            </a:r>
            <a:r>
              <a:rPr lang="en-US" dirty="0" err="1"/>
              <a:t>GenomicsStandardsConsortium</a:t>
            </a:r>
            <a:r>
              <a:rPr lang="en-US" dirty="0"/>
              <a:t>/</a:t>
            </a:r>
            <a:r>
              <a:rPr lang="en-US" dirty="0" err="1"/>
              <a:t>mixs</a:t>
            </a:r>
            <a:endParaRPr lang="en-US" dirty="0"/>
          </a:p>
        </p:txBody>
      </p:sp>
    </p:spTree>
    <p:extLst>
      <p:ext uri="{BB962C8B-B14F-4D97-AF65-F5344CB8AC3E}">
        <p14:creationId xmlns:p14="http://schemas.microsoft.com/office/powerpoint/2010/main" val="408449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B90E0FED-5ECC-A9BD-ED8A-59212922C94D}"/>
              </a:ext>
            </a:extLst>
          </p:cNvPr>
          <p:cNvGrpSpPr/>
          <p:nvPr/>
        </p:nvGrpSpPr>
        <p:grpSpPr>
          <a:xfrm>
            <a:off x="203428" y="247927"/>
            <a:ext cx="8737143" cy="6518633"/>
            <a:chOff x="263689" y="312374"/>
            <a:chExt cx="8737143" cy="6518633"/>
          </a:xfrm>
        </p:grpSpPr>
        <p:sp>
          <p:nvSpPr>
            <p:cNvPr id="11" name="Rectangle: Rounded Corners 39">
              <a:extLst>
                <a:ext uri="{FF2B5EF4-FFF2-40B4-BE49-F238E27FC236}">
                  <a16:creationId xmlns:a16="http://schemas.microsoft.com/office/drawing/2014/main" id="{5CE2E302-0F89-3648-B79C-CD857AE7ECFA}"/>
                </a:ext>
              </a:extLst>
            </p:cNvPr>
            <p:cNvSpPr/>
            <p:nvPr/>
          </p:nvSpPr>
          <p:spPr>
            <a:xfrm>
              <a:off x="682355" y="312374"/>
              <a:ext cx="7482980" cy="556514"/>
            </a:xfrm>
            <a:prstGeom prst="roundRect">
              <a:avLst/>
            </a:prstGeom>
            <a:solidFill>
              <a:schemeClr val="tx1"/>
            </a:solidFill>
            <a:ln>
              <a:solidFill>
                <a:srgbClr val="C1E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anose="020B0604020202020204" pitchFamily="34" charset="0"/>
                </a:rPr>
                <a:t>STORMS analytic sample size flowcharts (item 3.6)</a:t>
              </a:r>
              <a:endParaRPr lang="en-AU" sz="2400" dirty="0">
                <a:solidFill>
                  <a:schemeClr val="bg1"/>
                </a:solidFill>
              </a:endParaRPr>
            </a:p>
          </p:txBody>
        </p:sp>
        <p:grpSp>
          <p:nvGrpSpPr>
            <p:cNvPr id="51" name="Group 50">
              <a:extLst>
                <a:ext uri="{FF2B5EF4-FFF2-40B4-BE49-F238E27FC236}">
                  <a16:creationId xmlns:a16="http://schemas.microsoft.com/office/drawing/2014/main" id="{B1CE5F22-66E0-4363-595C-1B9A51793A9C}"/>
                </a:ext>
              </a:extLst>
            </p:cNvPr>
            <p:cNvGrpSpPr/>
            <p:nvPr/>
          </p:nvGrpSpPr>
          <p:grpSpPr>
            <a:xfrm>
              <a:off x="263689" y="972153"/>
              <a:ext cx="8737143" cy="5858854"/>
              <a:chOff x="263689" y="972153"/>
              <a:chExt cx="8737143" cy="5858854"/>
            </a:xfrm>
          </p:grpSpPr>
          <p:sp>
            <p:nvSpPr>
              <p:cNvPr id="3" name="Flowchart: Alternate Process 44">
                <a:extLst>
                  <a:ext uri="{FF2B5EF4-FFF2-40B4-BE49-F238E27FC236}">
                    <a16:creationId xmlns:a16="http://schemas.microsoft.com/office/drawing/2014/main" id="{893A1677-6BC4-8343-9CFA-90F05F8FBB0E}"/>
                  </a:ext>
                </a:extLst>
              </p:cNvPr>
              <p:cNvSpPr/>
              <p:nvPr/>
            </p:nvSpPr>
            <p:spPr>
              <a:xfrm>
                <a:off x="2286492" y="4053622"/>
                <a:ext cx="1850906"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4" name="Flowchart: Alternate Process 42">
                <a:extLst>
                  <a:ext uri="{FF2B5EF4-FFF2-40B4-BE49-F238E27FC236}">
                    <a16:creationId xmlns:a16="http://schemas.microsoft.com/office/drawing/2014/main" id="{E6506E0D-7304-F848-824A-BFDB28BF58AA}"/>
                  </a:ext>
                </a:extLst>
              </p:cNvPr>
              <p:cNvSpPr/>
              <p:nvPr/>
            </p:nvSpPr>
            <p:spPr>
              <a:xfrm>
                <a:off x="2286492" y="2977825"/>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5" name="Flowchart: Alternate Process 3">
                <a:extLst>
                  <a:ext uri="{FF2B5EF4-FFF2-40B4-BE49-F238E27FC236}">
                    <a16:creationId xmlns:a16="http://schemas.microsoft.com/office/drawing/2014/main" id="{6D07A3EE-F5CE-3940-AB1A-121101D2E092}"/>
                  </a:ext>
                </a:extLst>
              </p:cNvPr>
              <p:cNvSpPr/>
              <p:nvPr/>
            </p:nvSpPr>
            <p:spPr>
              <a:xfrm>
                <a:off x="263697" y="1432286"/>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6" name="Flowchart: Alternate Process 7">
                <a:extLst>
                  <a:ext uri="{FF2B5EF4-FFF2-40B4-BE49-F238E27FC236}">
                    <a16:creationId xmlns:a16="http://schemas.microsoft.com/office/drawing/2014/main" id="{8C628DC9-6F04-4747-9FE8-45C8A94BD4B2}"/>
                  </a:ext>
                </a:extLst>
              </p:cNvPr>
              <p:cNvSpPr/>
              <p:nvPr/>
            </p:nvSpPr>
            <p:spPr>
              <a:xfrm>
                <a:off x="2255778" y="1938049"/>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7" name="Flowchart: Alternate Process 10">
                <a:extLst>
                  <a:ext uri="{FF2B5EF4-FFF2-40B4-BE49-F238E27FC236}">
                    <a16:creationId xmlns:a16="http://schemas.microsoft.com/office/drawing/2014/main" id="{0B32661D-4EB1-4A4E-B515-DD499D509E15}"/>
                  </a:ext>
                </a:extLst>
              </p:cNvPr>
              <p:cNvSpPr/>
              <p:nvPr/>
            </p:nvSpPr>
            <p:spPr>
              <a:xfrm>
                <a:off x="536276" y="2480118"/>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8" name="Straight Arrow Connector 7">
                <a:extLst>
                  <a:ext uri="{FF2B5EF4-FFF2-40B4-BE49-F238E27FC236}">
                    <a16:creationId xmlns:a16="http://schemas.microsoft.com/office/drawing/2014/main" id="{AE6C2747-560C-4642-B6B0-78620D1117B1}"/>
                  </a:ext>
                </a:extLst>
              </p:cNvPr>
              <p:cNvCxnSpPr/>
              <p:nvPr/>
            </p:nvCxnSpPr>
            <p:spPr>
              <a:xfrm>
                <a:off x="1101520" y="2960567"/>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Alternate Process 13">
                <a:extLst>
                  <a:ext uri="{FF2B5EF4-FFF2-40B4-BE49-F238E27FC236}">
                    <a16:creationId xmlns:a16="http://schemas.microsoft.com/office/drawing/2014/main" id="{25399E94-4AA2-7048-A859-A2155F5CE23A}"/>
                  </a:ext>
                </a:extLst>
              </p:cNvPr>
              <p:cNvSpPr/>
              <p:nvPr/>
            </p:nvSpPr>
            <p:spPr>
              <a:xfrm>
                <a:off x="536276" y="3558300"/>
                <a:ext cx="113347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10" name="Text Box 31">
                <a:extLst>
                  <a:ext uri="{FF2B5EF4-FFF2-40B4-BE49-F238E27FC236}">
                    <a16:creationId xmlns:a16="http://schemas.microsoft.com/office/drawing/2014/main" id="{1BF43F41-E16F-184C-9437-8CACCFBD2FC1}"/>
                  </a:ext>
                </a:extLst>
              </p:cNvPr>
              <p:cNvSpPr txBox="1"/>
              <p:nvPr/>
            </p:nvSpPr>
            <p:spPr>
              <a:xfrm>
                <a:off x="682355" y="4743233"/>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cxnSp>
            <p:nvCxnSpPr>
              <p:cNvPr id="12" name="Straight Arrow Connector 11">
                <a:extLst>
                  <a:ext uri="{FF2B5EF4-FFF2-40B4-BE49-F238E27FC236}">
                    <a16:creationId xmlns:a16="http://schemas.microsoft.com/office/drawing/2014/main" id="{938E3625-64B1-644F-A5A6-EE846AC3BA8E}"/>
                  </a:ext>
                </a:extLst>
              </p:cNvPr>
              <p:cNvCxnSpPr>
                <a:cxnSpLocks/>
              </p:cNvCxnSpPr>
              <p:nvPr/>
            </p:nvCxnSpPr>
            <p:spPr>
              <a:xfrm>
                <a:off x="1092113" y="2170539"/>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3719CA-93EF-5C41-8DB8-4A55244AB7B2}"/>
                  </a:ext>
                </a:extLst>
              </p:cNvPr>
              <p:cNvCxnSpPr>
                <a:cxnSpLocks/>
              </p:cNvCxnSpPr>
              <p:nvPr/>
            </p:nvCxnSpPr>
            <p:spPr>
              <a:xfrm>
                <a:off x="1100503" y="3210844"/>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98FC51-EBA4-A943-8919-C77FC73CA165}"/>
                  </a:ext>
                </a:extLst>
              </p:cNvPr>
              <p:cNvCxnSpPr/>
              <p:nvPr/>
            </p:nvCxnSpPr>
            <p:spPr>
              <a:xfrm>
                <a:off x="1089550" y="1878881"/>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60">
                <a:extLst>
                  <a:ext uri="{FF2B5EF4-FFF2-40B4-BE49-F238E27FC236}">
                    <a16:creationId xmlns:a16="http://schemas.microsoft.com/office/drawing/2014/main" id="{551C2C58-25AF-A24C-AAF3-FDBCB4CCEF54}"/>
                  </a:ext>
                </a:extLst>
              </p:cNvPr>
              <p:cNvSpPr/>
              <p:nvPr/>
            </p:nvSpPr>
            <p:spPr>
              <a:xfrm>
                <a:off x="380398" y="4626957"/>
                <a:ext cx="1462007"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Data available for analyses n=xx </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16" name="Straight Arrow Connector 15">
                <a:extLst>
                  <a:ext uri="{FF2B5EF4-FFF2-40B4-BE49-F238E27FC236}">
                    <a16:creationId xmlns:a16="http://schemas.microsoft.com/office/drawing/2014/main" id="{32097953-4BF0-B743-98DA-E2139A138697}"/>
                  </a:ext>
                </a:extLst>
              </p:cNvPr>
              <p:cNvCxnSpPr/>
              <p:nvPr/>
            </p:nvCxnSpPr>
            <p:spPr>
              <a:xfrm>
                <a:off x="1101520" y="4018978"/>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3EC5AE-C998-0C4B-9F25-A33437657A8F}"/>
                  </a:ext>
                </a:extLst>
              </p:cNvPr>
              <p:cNvCxnSpPr>
                <a:cxnSpLocks/>
              </p:cNvCxnSpPr>
              <p:nvPr/>
            </p:nvCxnSpPr>
            <p:spPr>
              <a:xfrm>
                <a:off x="1100503" y="4269255"/>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31">
                <a:extLst>
                  <a:ext uri="{FF2B5EF4-FFF2-40B4-BE49-F238E27FC236}">
                    <a16:creationId xmlns:a16="http://schemas.microsoft.com/office/drawing/2014/main" id="{0DF4D89C-48DC-6A49-B624-0693E81D5A4C}"/>
                  </a:ext>
                </a:extLst>
              </p:cNvPr>
              <p:cNvSpPr txBox="1"/>
              <p:nvPr/>
            </p:nvSpPr>
            <p:spPr>
              <a:xfrm>
                <a:off x="682355" y="5773392"/>
                <a:ext cx="814388" cy="2286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1400"/>
                  </a:spcAft>
                </a:pPr>
                <a:endParaRPr lang="en-AU" sz="1200" dirty="0">
                  <a:effectLst/>
                  <a:latin typeface="Times New Roman" panose="02020603050405020304" pitchFamily="18" charset="0"/>
                  <a:ea typeface="DengXian"/>
                  <a:cs typeface="Arial" panose="020B0604020202020204" pitchFamily="34" charset="0"/>
                </a:endParaRPr>
              </a:p>
            </p:txBody>
          </p:sp>
          <p:sp>
            <p:nvSpPr>
              <p:cNvPr id="19" name="Flowchart: Alternate Process 66">
                <a:extLst>
                  <a:ext uri="{FF2B5EF4-FFF2-40B4-BE49-F238E27FC236}">
                    <a16:creationId xmlns:a16="http://schemas.microsoft.com/office/drawing/2014/main" id="{5A580DF4-A6F7-364D-A336-5F1808F3B3D7}"/>
                  </a:ext>
                </a:extLst>
              </p:cNvPr>
              <p:cNvSpPr/>
              <p:nvPr/>
            </p:nvSpPr>
            <p:spPr>
              <a:xfrm>
                <a:off x="263689" y="5654192"/>
                <a:ext cx="1676400" cy="430621"/>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0" name="Straight Arrow Connector 19">
                <a:extLst>
                  <a:ext uri="{FF2B5EF4-FFF2-40B4-BE49-F238E27FC236}">
                    <a16:creationId xmlns:a16="http://schemas.microsoft.com/office/drawing/2014/main" id="{39CBF6F1-1BB2-D344-ABA6-E69092BA6B2D}"/>
                  </a:ext>
                </a:extLst>
              </p:cNvPr>
              <p:cNvCxnSpPr/>
              <p:nvPr/>
            </p:nvCxnSpPr>
            <p:spPr>
              <a:xfrm>
                <a:off x="1101520" y="5065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51CB1D-43B3-6E42-9B63-9B2F921BB1A5}"/>
                  </a:ext>
                </a:extLst>
              </p:cNvPr>
              <p:cNvCxnSpPr>
                <a:cxnSpLocks/>
              </p:cNvCxnSpPr>
              <p:nvPr/>
            </p:nvCxnSpPr>
            <p:spPr>
              <a:xfrm>
                <a:off x="1100503" y="5316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Alternate Process 69">
                <a:extLst>
                  <a:ext uri="{FF2B5EF4-FFF2-40B4-BE49-F238E27FC236}">
                    <a16:creationId xmlns:a16="http://schemas.microsoft.com/office/drawing/2014/main" id="{9882F0B3-EF93-694B-926F-3D00817886C9}"/>
                  </a:ext>
                </a:extLst>
              </p:cNvPr>
              <p:cNvSpPr/>
              <p:nvPr/>
            </p:nvSpPr>
            <p:spPr>
              <a:xfrm>
                <a:off x="7123746" y="2980173"/>
                <a:ext cx="1850911"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sp>
            <p:nvSpPr>
              <p:cNvPr id="23" name="Flowchart: Alternate Process 70">
                <a:extLst>
                  <a:ext uri="{FF2B5EF4-FFF2-40B4-BE49-F238E27FC236}">
                    <a16:creationId xmlns:a16="http://schemas.microsoft.com/office/drawing/2014/main" id="{0515D177-487E-DB4D-9C01-37085969241D}"/>
                  </a:ext>
                </a:extLst>
              </p:cNvPr>
              <p:cNvSpPr/>
              <p:nvPr/>
            </p:nvSpPr>
            <p:spPr>
              <a:xfrm>
                <a:off x="5100951" y="1434634"/>
                <a:ext cx="1676400" cy="419100"/>
              </a:xfrm>
              <a:prstGeom prst="flowChartAlternateProcess">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Expressions of interest n=xx</a:t>
                </a:r>
              </a:p>
            </p:txBody>
          </p:sp>
          <p:sp>
            <p:nvSpPr>
              <p:cNvPr id="24" name="Flowchart: Alternate Process 71">
                <a:extLst>
                  <a:ext uri="{FF2B5EF4-FFF2-40B4-BE49-F238E27FC236}">
                    <a16:creationId xmlns:a16="http://schemas.microsoft.com/office/drawing/2014/main" id="{77455F25-9745-6A41-A369-3591D7CE9E00}"/>
                  </a:ext>
                </a:extLst>
              </p:cNvPr>
              <p:cNvSpPr/>
              <p:nvPr/>
            </p:nvSpPr>
            <p:spPr>
              <a:xfrm>
                <a:off x="7093032" y="1940397"/>
                <a:ext cx="1850922" cy="478411"/>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107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Assessment for eligibility:</a:t>
                </a:r>
                <a:endParaRPr lang="en-AU" sz="1100" b="1" dirty="0">
                  <a:effectLst/>
                  <a:latin typeface="Times New Roman" panose="02020603050405020304" pitchFamily="18" charset="0"/>
                  <a:ea typeface="DengXian"/>
                  <a:cs typeface="Arial" panose="020B0604020202020204" pitchFamily="34" charset="0"/>
                </a:endParaRPr>
              </a:p>
              <a:p>
                <a:pPr>
                  <a:lnSpc>
                    <a:spcPct val="50000"/>
                  </a:lnSpc>
                  <a:spcBef>
                    <a:spcPts val="600"/>
                  </a:spcBef>
                  <a:spcAft>
                    <a:spcPts val="0"/>
                  </a:spcAft>
                </a:pPr>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a:t>
                </a:r>
              </a:p>
            </p:txBody>
          </p:sp>
          <p:sp>
            <p:nvSpPr>
              <p:cNvPr id="25" name="Flowchart: Alternate Process 72">
                <a:extLst>
                  <a:ext uri="{FF2B5EF4-FFF2-40B4-BE49-F238E27FC236}">
                    <a16:creationId xmlns:a16="http://schemas.microsoft.com/office/drawing/2014/main" id="{5F1A809B-702B-F642-A3A6-A3F658B66179}"/>
                  </a:ext>
                </a:extLst>
              </p:cNvPr>
              <p:cNvSpPr/>
              <p:nvPr/>
            </p:nvSpPr>
            <p:spPr>
              <a:xfrm>
                <a:off x="5373530" y="2482466"/>
                <a:ext cx="1133476"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Screened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26" name="Straight Arrow Connector 25">
                <a:extLst>
                  <a:ext uri="{FF2B5EF4-FFF2-40B4-BE49-F238E27FC236}">
                    <a16:creationId xmlns:a16="http://schemas.microsoft.com/office/drawing/2014/main" id="{376C35CB-20AE-5540-B398-A0CF64041190}"/>
                  </a:ext>
                </a:extLst>
              </p:cNvPr>
              <p:cNvCxnSpPr/>
              <p:nvPr/>
            </p:nvCxnSpPr>
            <p:spPr>
              <a:xfrm>
                <a:off x="5938774" y="2962915"/>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Alternate Process 74">
                <a:extLst>
                  <a:ext uri="{FF2B5EF4-FFF2-40B4-BE49-F238E27FC236}">
                    <a16:creationId xmlns:a16="http://schemas.microsoft.com/office/drawing/2014/main" id="{42E4012E-9E25-674E-AF16-07790884E56B}"/>
                  </a:ext>
                </a:extLst>
              </p:cNvPr>
              <p:cNvSpPr/>
              <p:nvPr/>
            </p:nvSpPr>
            <p:spPr>
              <a:xfrm>
                <a:off x="5312489" y="3552619"/>
                <a:ext cx="1292878"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Recruited and randomised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cxnSp>
            <p:nvCxnSpPr>
              <p:cNvPr id="28" name="Straight Arrow Connector 27">
                <a:extLst>
                  <a:ext uri="{FF2B5EF4-FFF2-40B4-BE49-F238E27FC236}">
                    <a16:creationId xmlns:a16="http://schemas.microsoft.com/office/drawing/2014/main" id="{279420D0-6EE4-7E4D-B090-10E3B9E02403}"/>
                  </a:ext>
                </a:extLst>
              </p:cNvPr>
              <p:cNvCxnSpPr>
                <a:cxnSpLocks/>
              </p:cNvCxnSpPr>
              <p:nvPr/>
            </p:nvCxnSpPr>
            <p:spPr>
              <a:xfrm>
                <a:off x="5929367" y="2172887"/>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199DD6-D0BF-B643-8A8A-4A0050CA8AF6}"/>
                  </a:ext>
                </a:extLst>
              </p:cNvPr>
              <p:cNvCxnSpPr>
                <a:cxnSpLocks/>
              </p:cNvCxnSpPr>
              <p:nvPr/>
            </p:nvCxnSpPr>
            <p:spPr>
              <a:xfrm>
                <a:off x="5937757" y="3213192"/>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CC342C-7E1E-4E47-A30A-AA5B4239FAC7}"/>
                  </a:ext>
                </a:extLst>
              </p:cNvPr>
              <p:cNvCxnSpPr/>
              <p:nvPr/>
            </p:nvCxnSpPr>
            <p:spPr>
              <a:xfrm>
                <a:off x="5926804" y="1881229"/>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8F50906-5CA1-EA42-ABCA-5B53C6C04145}"/>
                  </a:ext>
                </a:extLst>
              </p:cNvPr>
              <p:cNvSpPr/>
              <p:nvPr/>
            </p:nvSpPr>
            <p:spPr>
              <a:xfrm>
                <a:off x="1111402" y="972153"/>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Observational</a:t>
                </a:r>
              </a:p>
            </p:txBody>
          </p:sp>
          <p:sp>
            <p:nvSpPr>
              <p:cNvPr id="32" name="Rectangle 31">
                <a:extLst>
                  <a:ext uri="{FF2B5EF4-FFF2-40B4-BE49-F238E27FC236}">
                    <a16:creationId xmlns:a16="http://schemas.microsoft.com/office/drawing/2014/main" id="{E35DB703-EAF9-0D43-9B14-3939C41FAEBE}"/>
                  </a:ext>
                </a:extLst>
              </p:cNvPr>
              <p:cNvSpPr/>
              <p:nvPr/>
            </p:nvSpPr>
            <p:spPr>
              <a:xfrm>
                <a:off x="5756374" y="979968"/>
                <a:ext cx="1949193" cy="3702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Experimental</a:t>
                </a:r>
              </a:p>
            </p:txBody>
          </p:sp>
          <p:sp>
            <p:nvSpPr>
              <p:cNvPr id="33" name="Flowchart: Alternate Process 79">
                <a:extLst>
                  <a:ext uri="{FF2B5EF4-FFF2-40B4-BE49-F238E27FC236}">
                    <a16:creationId xmlns:a16="http://schemas.microsoft.com/office/drawing/2014/main" id="{B179F969-553A-CB45-9E69-36C9DCE910B2}"/>
                  </a:ext>
                </a:extLst>
              </p:cNvPr>
              <p:cNvSpPr/>
              <p:nvPr/>
            </p:nvSpPr>
            <p:spPr>
              <a:xfrm>
                <a:off x="7149921" y="4703111"/>
                <a:ext cx="1798559" cy="451427"/>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r>
                  <a:rPr lang="en-AU" sz="1100" b="1" dirty="0">
                    <a:latin typeface="Times New Roman" panose="02020603050405020304" pitchFamily="18" charset="0"/>
                    <a:ea typeface="DengXian"/>
                    <a:cs typeface="Arial" panose="020B0604020202020204" pitchFamily="34" charset="0"/>
                  </a:rPr>
                  <a:t>Drop out</a:t>
                </a:r>
                <a:r>
                  <a:rPr lang="en-AU" sz="1100" dirty="0">
                    <a:latin typeface="Times New Roman" panose="02020603050405020304" pitchFamily="18" charset="0"/>
                    <a:ea typeface="DengXian"/>
                    <a:cs typeface="Arial" panose="020B0604020202020204" pitchFamily="34" charset="0"/>
                  </a:rPr>
                  <a:t>: </a:t>
                </a:r>
              </a:p>
              <a:p>
                <a:r>
                  <a:rPr lang="en-AU" sz="1100" dirty="0" err="1">
                    <a:latin typeface="Times New Roman" panose="02020603050405020304" pitchFamily="18" charset="0"/>
                    <a:ea typeface="DengXian"/>
                    <a:cs typeface="Arial" panose="020B0604020202020204" pitchFamily="34" charset="0"/>
                  </a:rPr>
                  <a:t>xxxx</a:t>
                </a:r>
                <a:r>
                  <a:rPr lang="en-AU" sz="1100" dirty="0">
                    <a:latin typeface="Times New Roman" panose="02020603050405020304" pitchFamily="18" charset="0"/>
                    <a:ea typeface="DengXian"/>
                    <a:cs typeface="Arial" panose="020B0604020202020204" pitchFamily="34" charset="0"/>
                  </a:rPr>
                  <a:t> n=xx </a:t>
                </a:r>
                <a:endParaRPr lang="en-AU" sz="1600" dirty="0">
                  <a:effectLst/>
                  <a:latin typeface="Times New Roman" panose="02020603050405020304" pitchFamily="18" charset="0"/>
                  <a:ea typeface="DengXian"/>
                  <a:cs typeface="Arial" panose="020B0604020202020204" pitchFamily="34" charset="0"/>
                </a:endParaRPr>
              </a:p>
            </p:txBody>
          </p:sp>
          <p:cxnSp>
            <p:nvCxnSpPr>
              <p:cNvPr id="34" name="Straight Arrow Connector 33">
                <a:extLst>
                  <a:ext uri="{FF2B5EF4-FFF2-40B4-BE49-F238E27FC236}">
                    <a16:creationId xmlns:a16="http://schemas.microsoft.com/office/drawing/2014/main" id="{DB1257B0-FE96-7D46-9DFB-D5909DF52255}"/>
                  </a:ext>
                </a:extLst>
              </p:cNvPr>
              <p:cNvCxnSpPr>
                <a:cxnSpLocks/>
              </p:cNvCxnSpPr>
              <p:nvPr/>
            </p:nvCxnSpPr>
            <p:spPr>
              <a:xfrm>
                <a:off x="5511144" y="4848668"/>
                <a:ext cx="16126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C328CA5-A6D1-9A41-B081-A9A63E13EADF}"/>
                  </a:ext>
                </a:extLst>
              </p:cNvPr>
              <p:cNvCxnSpPr/>
              <p:nvPr/>
            </p:nvCxnSpPr>
            <p:spPr>
              <a:xfrm>
                <a:off x="5504244" y="401591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4A4FB7-3E97-BB42-BEAE-1D3EE2E5802E}"/>
                  </a:ext>
                </a:extLst>
              </p:cNvPr>
              <p:cNvCxnSpPr/>
              <p:nvPr/>
            </p:nvCxnSpPr>
            <p:spPr>
              <a:xfrm>
                <a:off x="6358234" y="4012402"/>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Flowchart: Alternate Process 84">
                <a:extLst>
                  <a:ext uri="{FF2B5EF4-FFF2-40B4-BE49-F238E27FC236}">
                    <a16:creationId xmlns:a16="http://schemas.microsoft.com/office/drawing/2014/main" id="{2621F6A5-EC14-B64F-ADE6-E001BFEE5B80}"/>
                  </a:ext>
                </a:extLst>
              </p:cNvPr>
              <p:cNvSpPr/>
              <p:nvPr/>
            </p:nvSpPr>
            <p:spPr>
              <a:xfrm>
                <a:off x="4745751" y="4358810"/>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a:latin typeface="Times New Roman" panose="02020603050405020304" pitchFamily="18" charset="0"/>
                    <a:ea typeface="DengXian"/>
                    <a:cs typeface="Arial" panose="020B0604020202020204" pitchFamily="34" charset="0"/>
                  </a:rPr>
                  <a:t>n=xx Group 1</a:t>
                </a:r>
                <a:endParaRPr lang="en-AU" sz="1600" dirty="0">
                  <a:effectLst/>
                  <a:latin typeface="Times New Roman" panose="02020603050405020304" pitchFamily="18" charset="0"/>
                  <a:ea typeface="DengXian"/>
                  <a:cs typeface="Arial" panose="020B0604020202020204" pitchFamily="34" charset="0"/>
                </a:endParaRPr>
              </a:p>
            </p:txBody>
          </p:sp>
          <p:cxnSp>
            <p:nvCxnSpPr>
              <p:cNvPr id="38" name="Straight Arrow Connector 37">
                <a:extLst>
                  <a:ext uri="{FF2B5EF4-FFF2-40B4-BE49-F238E27FC236}">
                    <a16:creationId xmlns:a16="http://schemas.microsoft.com/office/drawing/2014/main" id="{B637BF0A-EBD7-274F-92A3-B7390CD0FDF3}"/>
                  </a:ext>
                </a:extLst>
              </p:cNvPr>
              <p:cNvCxnSpPr>
                <a:cxnSpLocks/>
              </p:cNvCxnSpPr>
              <p:nvPr/>
            </p:nvCxnSpPr>
            <p:spPr>
              <a:xfrm>
                <a:off x="6368130" y="4928824"/>
                <a:ext cx="7556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103">
                <a:extLst>
                  <a:ext uri="{FF2B5EF4-FFF2-40B4-BE49-F238E27FC236}">
                    <a16:creationId xmlns:a16="http://schemas.microsoft.com/office/drawing/2014/main" id="{96E90C3C-6C8F-9B45-9FB4-8A87D7AD564D}"/>
                  </a:ext>
                </a:extLst>
              </p:cNvPr>
              <p:cNvSpPr/>
              <p:nvPr/>
            </p:nvSpPr>
            <p:spPr>
              <a:xfrm>
                <a:off x="5209094" y="5090980"/>
                <a:ext cx="1457325" cy="43815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Completed trial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0" name="Flowchart: Alternate Process 105">
                <a:extLst>
                  <a:ext uri="{FF2B5EF4-FFF2-40B4-BE49-F238E27FC236}">
                    <a16:creationId xmlns:a16="http://schemas.microsoft.com/office/drawing/2014/main" id="{6F49EEEA-17A4-8C4D-AAAC-B568B07CED88}"/>
                  </a:ext>
                </a:extLst>
              </p:cNvPr>
              <p:cNvSpPr/>
              <p:nvPr/>
            </p:nvSpPr>
            <p:spPr>
              <a:xfrm>
                <a:off x="5924940" y="4358808"/>
                <a:ext cx="1133476" cy="342900"/>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Bef>
                    <a:spcPts val="600"/>
                  </a:spcBef>
                  <a:spcAft>
                    <a:spcPts val="1400"/>
                  </a:spcAft>
                </a:pPr>
                <a:r>
                  <a:rPr lang="en-AU" sz="1100" dirty="0">
                    <a:latin typeface="Times New Roman" panose="02020603050405020304" pitchFamily="18" charset="0"/>
                    <a:ea typeface="DengXian"/>
                    <a:cs typeface="Arial" panose="020B0604020202020204" pitchFamily="34" charset="0"/>
                  </a:rPr>
                  <a:t>n=xx Group 2</a:t>
                </a:r>
                <a:endParaRPr lang="en-AU" sz="1600" dirty="0">
                  <a:effectLst/>
                  <a:latin typeface="Times New Roman" panose="02020603050405020304" pitchFamily="18" charset="0"/>
                  <a:ea typeface="DengXian"/>
                  <a:cs typeface="Arial" panose="020B0604020202020204" pitchFamily="34" charset="0"/>
                </a:endParaRPr>
              </a:p>
            </p:txBody>
          </p:sp>
          <p:cxnSp>
            <p:nvCxnSpPr>
              <p:cNvPr id="41" name="Straight Arrow Connector 40">
                <a:extLst>
                  <a:ext uri="{FF2B5EF4-FFF2-40B4-BE49-F238E27FC236}">
                    <a16:creationId xmlns:a16="http://schemas.microsoft.com/office/drawing/2014/main" id="{119C99DA-74BF-2A4D-B70A-6C93A580E28E}"/>
                  </a:ext>
                </a:extLst>
              </p:cNvPr>
              <p:cNvCxnSpPr/>
              <p:nvPr/>
            </p:nvCxnSpPr>
            <p:spPr>
              <a:xfrm>
                <a:off x="5504244" y="4717658"/>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2A51468D-C0AB-1348-AD26-6516347438D7}"/>
                  </a:ext>
                </a:extLst>
              </p:cNvPr>
              <p:cNvCxnSpPr/>
              <p:nvPr/>
            </p:nvCxnSpPr>
            <p:spPr>
              <a:xfrm>
                <a:off x="6358234" y="4714150"/>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Flowchart: Alternate Process 108">
                <a:extLst>
                  <a:ext uri="{FF2B5EF4-FFF2-40B4-BE49-F238E27FC236}">
                    <a16:creationId xmlns:a16="http://schemas.microsoft.com/office/drawing/2014/main" id="{09D2C703-4C6D-A146-9B78-35010EAF104B}"/>
                  </a:ext>
                </a:extLst>
              </p:cNvPr>
              <p:cNvSpPr/>
              <p:nvPr/>
            </p:nvSpPr>
            <p:spPr>
              <a:xfrm>
                <a:off x="5120734" y="6090715"/>
                <a:ext cx="1676388" cy="45720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600"/>
                  </a:spcBef>
                  <a:spcAft>
                    <a:spcPts val="1400"/>
                  </a:spcAft>
                </a:pPr>
                <a:r>
                  <a:rPr lang="en-AU" sz="1100" dirty="0">
                    <a:solidFill>
                      <a:schemeClr val="tx1"/>
                    </a:solidFill>
                    <a:latin typeface="Times New Roman" panose="02020603050405020304" pitchFamily="18" charset="0"/>
                    <a:ea typeface="DengXian"/>
                    <a:cs typeface="Arial" panose="020B0604020202020204" pitchFamily="34" charset="0"/>
                  </a:rPr>
                  <a:t>Total samples included in the analyses n=xx</a:t>
                </a:r>
                <a:endParaRPr lang="en-AU" sz="1600" dirty="0">
                  <a:solidFill>
                    <a:schemeClr val="tx1"/>
                  </a:solidFill>
                  <a:effectLst/>
                  <a:latin typeface="Times New Roman" panose="02020603050405020304" pitchFamily="18" charset="0"/>
                  <a:ea typeface="DengXian"/>
                  <a:cs typeface="Arial" panose="020B0604020202020204" pitchFamily="34" charset="0"/>
                </a:endParaRPr>
              </a:p>
            </p:txBody>
          </p:sp>
          <p:sp>
            <p:nvSpPr>
              <p:cNvPr id="44" name="Flowchart: Alternate Process 109">
                <a:extLst>
                  <a:ext uri="{FF2B5EF4-FFF2-40B4-BE49-F238E27FC236}">
                    <a16:creationId xmlns:a16="http://schemas.microsoft.com/office/drawing/2014/main" id="{1DEAAF18-9CDC-4C40-A74B-390A1E9A1EE4}"/>
                  </a:ext>
                </a:extLst>
              </p:cNvPr>
              <p:cNvSpPr/>
              <p:nvPr/>
            </p:nvSpPr>
            <p:spPr>
              <a:xfrm>
                <a:off x="7149921" y="5530592"/>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cxnSp>
            <p:nvCxnSpPr>
              <p:cNvPr id="45" name="Straight Arrow Connector 44">
                <a:extLst>
                  <a:ext uri="{FF2B5EF4-FFF2-40B4-BE49-F238E27FC236}">
                    <a16:creationId xmlns:a16="http://schemas.microsoft.com/office/drawing/2014/main" id="{D1E58C66-D31B-F94A-BF8A-E70E5DA52B83}"/>
                  </a:ext>
                </a:extLst>
              </p:cNvPr>
              <p:cNvCxnSpPr/>
              <p:nvPr/>
            </p:nvCxnSpPr>
            <p:spPr>
              <a:xfrm>
                <a:off x="5964949" y="5513334"/>
                <a:ext cx="0"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FE2BE53-F6E4-404B-8E89-9FFA9832A4EB}"/>
                  </a:ext>
                </a:extLst>
              </p:cNvPr>
              <p:cNvCxnSpPr>
                <a:cxnSpLocks/>
              </p:cNvCxnSpPr>
              <p:nvPr/>
            </p:nvCxnSpPr>
            <p:spPr>
              <a:xfrm>
                <a:off x="5963932" y="5763611"/>
                <a:ext cx="1155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Alternate Process 112">
                <a:extLst>
                  <a:ext uri="{FF2B5EF4-FFF2-40B4-BE49-F238E27FC236}">
                    <a16:creationId xmlns:a16="http://schemas.microsoft.com/office/drawing/2014/main" id="{57B8E532-6851-C243-A6B2-55A09E90AA3B}"/>
                  </a:ext>
                </a:extLst>
              </p:cNvPr>
              <p:cNvSpPr/>
              <p:nvPr/>
            </p:nvSpPr>
            <p:spPr>
              <a:xfrm>
                <a:off x="2286487" y="5034985"/>
                <a:ext cx="1850911" cy="633359"/>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nSpc>
                    <a:spcPct val="50000"/>
                  </a:lnSpc>
                  <a:spcBef>
                    <a:spcPts val="600"/>
                  </a:spcBef>
                  <a:spcAft>
                    <a:spcPts val="0"/>
                  </a:spcAft>
                </a:pPr>
                <a:r>
                  <a:rPr lang="en-AU" sz="1100" b="1" dirty="0">
                    <a:latin typeface="Times New Roman" panose="02020603050405020304" pitchFamily="18" charset="0"/>
                    <a:ea typeface="DengXian"/>
                    <a:cs typeface="Arial" panose="020B0604020202020204" pitchFamily="34" charset="0"/>
                  </a:rPr>
                  <a:t>Excluded</a:t>
                </a:r>
                <a:r>
                  <a:rPr lang="en-AU" sz="1100" dirty="0">
                    <a:latin typeface="Times New Roman" panose="02020603050405020304" pitchFamily="18" charset="0"/>
                    <a:ea typeface="DengXian"/>
                    <a:cs typeface="Arial" panose="020B0604020202020204" pitchFamily="34" charset="0"/>
                  </a:rPr>
                  <a:t>:</a:t>
                </a:r>
              </a:p>
              <a:p>
                <a:pPr>
                  <a:lnSpc>
                    <a:spcPct val="50000"/>
                  </a:lnSpc>
                  <a:spcBef>
                    <a:spcPts val="600"/>
                  </a:spcBef>
                </a:pPr>
                <a:r>
                  <a:rPr lang="en-AU" sz="1100" dirty="0">
                    <a:latin typeface="Times New Roman" panose="02020603050405020304" pitchFamily="18" charset="0"/>
                    <a:ea typeface="DengXian"/>
                    <a:cs typeface="Arial" panose="020B0604020202020204" pitchFamily="34" charset="0"/>
                  </a:rPr>
                  <a:t>Lack of sequencing n=xx </a:t>
                </a:r>
              </a:p>
              <a:p>
                <a:pPr>
                  <a:lnSpc>
                    <a:spcPct val="50000"/>
                  </a:lnSpc>
                  <a:spcBef>
                    <a:spcPts val="600"/>
                  </a:spcBef>
                </a:pPr>
                <a:r>
                  <a:rPr lang="en-AU" sz="1100" dirty="0">
                    <a:effectLst/>
                    <a:latin typeface="Times New Roman" panose="02020603050405020304" pitchFamily="18" charset="0"/>
                    <a:ea typeface="DengXian"/>
                    <a:cs typeface="Arial" panose="020B0604020202020204" pitchFamily="34" charset="0"/>
                  </a:rPr>
                  <a:t>Low </a:t>
                </a:r>
                <a:r>
                  <a:rPr lang="en-AU" sz="1100" dirty="0">
                    <a:latin typeface="Times New Roman" panose="02020603050405020304" pitchFamily="18" charset="0"/>
                    <a:ea typeface="DengXian"/>
                    <a:cs typeface="Arial" panose="020B0604020202020204" pitchFamily="34" charset="0"/>
                  </a:rPr>
                  <a:t>number of reads n=xx</a:t>
                </a:r>
                <a:endParaRPr lang="en-AU" sz="1600" dirty="0">
                  <a:effectLst/>
                  <a:latin typeface="Times New Roman" panose="02020603050405020304" pitchFamily="18" charset="0"/>
                  <a:ea typeface="DengXian"/>
                  <a:cs typeface="Arial" panose="020B0604020202020204" pitchFamily="34" charset="0"/>
                </a:endParaRPr>
              </a:p>
            </p:txBody>
          </p:sp>
          <p:pic>
            <p:nvPicPr>
              <p:cNvPr id="49" name="Picture 48">
                <a:extLst>
                  <a:ext uri="{FF2B5EF4-FFF2-40B4-BE49-F238E27FC236}">
                    <a16:creationId xmlns:a16="http://schemas.microsoft.com/office/drawing/2014/main" id="{3045D684-AEF7-514C-9763-42317CC6FDD8}"/>
                  </a:ext>
                </a:extLst>
              </p:cNvPr>
              <p:cNvPicPr>
                <a:picLocks noChangeAspect="1"/>
              </p:cNvPicPr>
              <p:nvPr/>
            </p:nvPicPr>
            <p:blipFill>
              <a:blip r:embed="rId2"/>
              <a:stretch>
                <a:fillRect/>
              </a:stretch>
            </p:blipFill>
            <p:spPr>
              <a:xfrm>
                <a:off x="7096406" y="6383018"/>
                <a:ext cx="1783905" cy="195234"/>
              </a:xfrm>
              <a:prstGeom prst="rect">
                <a:avLst/>
              </a:prstGeom>
            </p:spPr>
          </p:pic>
          <p:sp>
            <p:nvSpPr>
              <p:cNvPr id="50" name="TextBox 49">
                <a:extLst>
                  <a:ext uri="{FF2B5EF4-FFF2-40B4-BE49-F238E27FC236}">
                    <a16:creationId xmlns:a16="http://schemas.microsoft.com/office/drawing/2014/main" id="{8DCC14E3-ADA4-3E4E-81B1-3224A3DCC572}"/>
                  </a:ext>
                </a:extLst>
              </p:cNvPr>
              <p:cNvSpPr txBox="1"/>
              <p:nvPr/>
            </p:nvSpPr>
            <p:spPr>
              <a:xfrm>
                <a:off x="7012033" y="6554008"/>
                <a:ext cx="1971502" cy="276999"/>
              </a:xfrm>
              <a:prstGeom prst="rect">
                <a:avLst/>
              </a:prstGeom>
              <a:noFill/>
            </p:spPr>
            <p:txBody>
              <a:bodyPr wrap="none" rtlCol="0">
                <a:spAutoFit/>
              </a:bodyPr>
              <a:lstStyle/>
              <a:p>
                <a:r>
                  <a:rPr lang="en-US" sz="1200" dirty="0" err="1">
                    <a:latin typeface="+mn-lt"/>
                  </a:rPr>
                  <a:t>www.stormsmicrobiome.org</a:t>
                </a:r>
                <a:endParaRPr lang="en-US" sz="1200" dirty="0">
                  <a:latin typeface="+mn-lt"/>
                </a:endParaRPr>
              </a:p>
            </p:txBody>
          </p:sp>
        </p:grpSp>
      </p:grpSp>
      <p:sp>
        <p:nvSpPr>
          <p:cNvPr id="53" name="TextBox 52">
            <a:extLst>
              <a:ext uri="{FF2B5EF4-FFF2-40B4-BE49-F238E27FC236}">
                <a16:creationId xmlns:a16="http://schemas.microsoft.com/office/drawing/2014/main" id="{5396B82D-6F23-8C78-1B98-866D6DCB436D}"/>
              </a:ext>
            </a:extLst>
          </p:cNvPr>
          <p:cNvSpPr txBox="1"/>
          <p:nvPr/>
        </p:nvSpPr>
        <p:spPr>
          <a:xfrm>
            <a:off x="553535" y="6282286"/>
            <a:ext cx="3696846" cy="461665"/>
          </a:xfrm>
          <a:prstGeom prst="rect">
            <a:avLst/>
          </a:prstGeom>
          <a:noFill/>
        </p:spPr>
        <p:txBody>
          <a:bodyPr wrap="none" rtlCol="0">
            <a:spAutoFit/>
          </a:bodyPr>
          <a:lstStyle/>
          <a:p>
            <a:r>
              <a:rPr lang="en-US" dirty="0"/>
              <a:t>Public domain under CC0</a:t>
            </a:r>
          </a:p>
        </p:txBody>
      </p:sp>
    </p:spTree>
    <p:extLst>
      <p:ext uri="{BB962C8B-B14F-4D97-AF65-F5344CB8AC3E}">
        <p14:creationId xmlns:p14="http://schemas.microsoft.com/office/powerpoint/2010/main" val="46593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BD4025E-C124-4CAF-257B-7111F75EE70F}"/>
              </a:ext>
            </a:extLst>
          </p:cNvPr>
          <p:cNvPicPr>
            <a:picLocks noChangeAspect="1"/>
          </p:cNvPicPr>
          <p:nvPr/>
        </p:nvPicPr>
        <p:blipFill>
          <a:blip r:embed="rId2"/>
          <a:stretch>
            <a:fillRect/>
          </a:stretch>
        </p:blipFill>
        <p:spPr>
          <a:xfrm>
            <a:off x="482600" y="779463"/>
            <a:ext cx="4383088" cy="4181475"/>
          </a:xfrm>
          <a:prstGeom prst="rect">
            <a:avLst/>
          </a:prstGeom>
        </p:spPr>
      </p:pic>
      <p:pic>
        <p:nvPicPr>
          <p:cNvPr id="7" name="Picture 6">
            <a:extLst>
              <a:ext uri="{FF2B5EF4-FFF2-40B4-BE49-F238E27FC236}">
                <a16:creationId xmlns:a16="http://schemas.microsoft.com/office/drawing/2014/main" id="{24B08354-AE8C-BF29-AC90-F10CC70E1AC3}"/>
              </a:ext>
            </a:extLst>
          </p:cNvPr>
          <p:cNvPicPr>
            <a:picLocks noChangeAspect="1"/>
          </p:cNvPicPr>
          <p:nvPr/>
        </p:nvPicPr>
        <p:blipFill>
          <a:blip r:embed="rId3"/>
          <a:stretch>
            <a:fillRect/>
          </a:stretch>
        </p:blipFill>
        <p:spPr>
          <a:xfrm>
            <a:off x="4941888" y="779463"/>
            <a:ext cx="3719513" cy="4181475"/>
          </a:xfrm>
          <a:prstGeom prst="rect">
            <a:avLst/>
          </a:prstGeom>
        </p:spPr>
      </p:pic>
      <p:sp>
        <p:nvSpPr>
          <p:cNvPr id="5" name="Title 4">
            <a:extLst>
              <a:ext uri="{FF2B5EF4-FFF2-40B4-BE49-F238E27FC236}">
                <a16:creationId xmlns:a16="http://schemas.microsoft.com/office/drawing/2014/main" id="{4DBAC8B9-4907-B29D-0341-16049C9C529F}"/>
              </a:ext>
            </a:extLst>
          </p:cNvPr>
          <p:cNvSpPr>
            <a:spLocks noGrp="1"/>
          </p:cNvSpPr>
          <p:nvPr>
            <p:ph type="title"/>
          </p:nvPr>
        </p:nvSpPr>
        <p:spPr>
          <a:xfrm>
            <a:off x="628650" y="5358141"/>
            <a:ext cx="7886700" cy="942664"/>
          </a:xfrm>
        </p:spPr>
        <p:txBody>
          <a:bodyPr vert="horz" lIns="91440" tIns="45720" rIns="91440" bIns="45720" rtlCol="0" anchor="ctr">
            <a:normAutofit fontScale="90000"/>
          </a:bodyPr>
          <a:lstStyle/>
          <a:p>
            <a:pPr>
              <a:lnSpc>
                <a:spcPct val="90000"/>
              </a:lnSpc>
            </a:pPr>
            <a:r>
              <a:rPr lang="en-US" sz="3800" kern="1200" dirty="0">
                <a:solidFill>
                  <a:schemeClr val="tx1"/>
                </a:solidFill>
                <a:latin typeface="+mj-lt"/>
                <a:ea typeface="+mj-ea"/>
                <a:cs typeface="+mj-cs"/>
              </a:rPr>
              <a:t>How do we consume scientific literature?</a:t>
            </a:r>
          </a:p>
        </p:txBody>
      </p:sp>
      <p:sp>
        <p:nvSpPr>
          <p:cNvPr id="4" name="Slide Number Placeholder 3">
            <a:extLst>
              <a:ext uri="{FF2B5EF4-FFF2-40B4-BE49-F238E27FC236}">
                <a16:creationId xmlns:a16="http://schemas.microsoft.com/office/drawing/2014/main" id="{31ED5EDE-C197-669A-58B8-F7BFB2E17D6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7228DF25-4D78-4EE5-B83E-1582EE0F26BA}" type="slidenum">
              <a:rPr lang="en-US" smtClean="0">
                <a:latin typeface="+mn-lt"/>
                <a:ea typeface="+mn-ea"/>
              </a:rPr>
              <a:pPr eaLnBrk="1" hangingPunct="1">
                <a:spcAft>
                  <a:spcPts val="600"/>
                </a:spcAft>
              </a:pPr>
              <a:t>3</a:t>
            </a:fld>
            <a:endParaRPr lang="en-US">
              <a:latin typeface="+mn-lt"/>
              <a:ea typeface="+mn-ea"/>
            </a:endParaRPr>
          </a:p>
        </p:txBody>
      </p:sp>
    </p:spTree>
    <p:extLst>
      <p:ext uri="{BB962C8B-B14F-4D97-AF65-F5344CB8AC3E}">
        <p14:creationId xmlns:p14="http://schemas.microsoft.com/office/powerpoint/2010/main" val="2744644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AF69-3556-1E44-2CF4-2BCE6A2CEBF1}"/>
              </a:ext>
            </a:extLst>
          </p:cNvPr>
          <p:cNvSpPr>
            <a:spLocks noGrp="1"/>
          </p:cNvSpPr>
          <p:nvPr>
            <p:ph type="title"/>
          </p:nvPr>
        </p:nvSpPr>
        <p:spPr/>
        <p:txBody>
          <a:bodyPr/>
          <a:lstStyle/>
          <a:p>
            <a:r>
              <a:rPr lang="en-US" dirty="0"/>
              <a:t>Call to action questions</a:t>
            </a:r>
          </a:p>
        </p:txBody>
      </p:sp>
      <p:sp>
        <p:nvSpPr>
          <p:cNvPr id="3" name="Content Placeholder 2">
            <a:extLst>
              <a:ext uri="{FF2B5EF4-FFF2-40B4-BE49-F238E27FC236}">
                <a16:creationId xmlns:a16="http://schemas.microsoft.com/office/drawing/2014/main" id="{546AB8BD-3AF6-BE92-0755-04A8579EA731}"/>
              </a:ext>
            </a:extLst>
          </p:cNvPr>
          <p:cNvSpPr>
            <a:spLocks noGrp="1"/>
          </p:cNvSpPr>
          <p:nvPr>
            <p:ph idx="1"/>
          </p:nvPr>
        </p:nvSpPr>
        <p:spPr/>
        <p:txBody>
          <a:bodyPr>
            <a:normAutofit/>
          </a:bodyPr>
          <a:lstStyle/>
          <a:p>
            <a:pPr marL="514350" indent="-514350">
              <a:buFont typeface="+mj-lt"/>
              <a:buAutoNum type="arabicPeriod"/>
            </a:pPr>
            <a:r>
              <a:rPr lang="en-US" dirty="0"/>
              <a:t>How can we present findings algorithmically?</a:t>
            </a:r>
          </a:p>
          <a:p>
            <a:pPr marL="514350" indent="-514350">
              <a:buFont typeface="+mj-lt"/>
              <a:buAutoNum type="arabicPeriod"/>
            </a:pPr>
            <a:r>
              <a:rPr lang="en-US" dirty="0"/>
              <a:t>How to achieve widespread adoption?</a:t>
            </a:r>
          </a:p>
          <a:p>
            <a:pPr marL="514350" indent="-514350">
              <a:buFont typeface="+mj-lt"/>
              <a:buAutoNum type="arabicPeriod"/>
            </a:pPr>
            <a:r>
              <a:rPr lang="en-US" dirty="0"/>
              <a:t>Should we apply the </a:t>
            </a:r>
            <a:r>
              <a:rPr lang="en-US" dirty="0" err="1"/>
              <a:t>BugSigDB</a:t>
            </a:r>
            <a:r>
              <a:rPr lang="en-US" dirty="0"/>
              <a:t> approach more widely?</a:t>
            </a:r>
          </a:p>
          <a:p>
            <a:pPr marL="514350" indent="-514350">
              <a:buFont typeface="+mj-lt"/>
              <a:buAutoNum type="arabicPeriod"/>
            </a:pPr>
            <a:r>
              <a:rPr lang="en-US" dirty="0"/>
              <a:t>What other analyses are possible with semantic representation of the literature?</a:t>
            </a:r>
          </a:p>
        </p:txBody>
      </p:sp>
      <p:sp>
        <p:nvSpPr>
          <p:cNvPr id="4" name="Slide Number Placeholder 3">
            <a:extLst>
              <a:ext uri="{FF2B5EF4-FFF2-40B4-BE49-F238E27FC236}">
                <a16:creationId xmlns:a16="http://schemas.microsoft.com/office/drawing/2014/main" id="{7F0CCB6D-E6C3-75E1-1C62-39DB47CAF5C2}"/>
              </a:ext>
            </a:extLst>
          </p:cNvPr>
          <p:cNvSpPr>
            <a:spLocks noGrp="1"/>
          </p:cNvSpPr>
          <p:nvPr>
            <p:ph type="sldNum" sz="quarter" idx="12"/>
          </p:nvPr>
        </p:nvSpPr>
        <p:spPr/>
        <p:txBody>
          <a:bodyPr/>
          <a:lstStyle/>
          <a:p>
            <a:fld id="{C71C242F-20BE-4F6C-ABA6-9DCC8641EF60}" type="slidenum">
              <a:rPr lang="en-US" smtClean="0"/>
              <a:pPr/>
              <a:t>30</a:t>
            </a:fld>
            <a:endParaRPr lang="en-US"/>
          </a:p>
        </p:txBody>
      </p:sp>
    </p:spTree>
    <p:extLst>
      <p:ext uri="{BB962C8B-B14F-4D97-AF65-F5344CB8AC3E}">
        <p14:creationId xmlns:p14="http://schemas.microsoft.com/office/powerpoint/2010/main" val="265709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187ED-3C8F-5956-A8E5-8C47E9BCD74B}"/>
              </a:ext>
            </a:extLst>
          </p:cNvPr>
          <p:cNvSpPr>
            <a:spLocks noGrp="1"/>
          </p:cNvSpPr>
          <p:nvPr>
            <p:ph idx="1"/>
          </p:nvPr>
        </p:nvSpPr>
        <p:spPr>
          <a:xfrm>
            <a:off x="620039" y="2801437"/>
            <a:ext cx="8229600" cy="2317315"/>
          </a:xfrm>
        </p:spPr>
        <p:txBody>
          <a:bodyPr>
            <a:normAutofit fontScale="85000" lnSpcReduction="10000"/>
          </a:bodyPr>
          <a:lstStyle/>
          <a:p>
            <a:pPr marL="0" indent="0">
              <a:buNone/>
            </a:pPr>
            <a:r>
              <a:rPr lang="en-US" dirty="0"/>
              <a:t>A recurring bite-sized online alternative to multi-day microbiome conferences</a:t>
            </a:r>
          </a:p>
          <a:p>
            <a:pPr marL="0" indent="0">
              <a:buNone/>
            </a:pPr>
            <a:endParaRPr lang="en-US" dirty="0"/>
          </a:p>
          <a:p>
            <a:pPr marL="0" indent="0">
              <a:buNone/>
            </a:pPr>
            <a:r>
              <a:rPr lang="en-US" dirty="0"/>
              <a:t>regular short-format (~3 hours) conferences that provide all the key elements of a traditional conference</a:t>
            </a:r>
          </a:p>
        </p:txBody>
      </p:sp>
      <p:sp>
        <p:nvSpPr>
          <p:cNvPr id="4" name="Slide Number Placeholder 3">
            <a:extLst>
              <a:ext uri="{FF2B5EF4-FFF2-40B4-BE49-F238E27FC236}">
                <a16:creationId xmlns:a16="http://schemas.microsoft.com/office/drawing/2014/main" id="{3D2EF1D7-117B-FC0D-9248-5D9B1C5EDA72}"/>
              </a:ext>
            </a:extLst>
          </p:cNvPr>
          <p:cNvSpPr>
            <a:spLocks noGrp="1"/>
          </p:cNvSpPr>
          <p:nvPr>
            <p:ph type="sldNum" sz="quarter" idx="12"/>
          </p:nvPr>
        </p:nvSpPr>
        <p:spPr/>
        <p:txBody>
          <a:bodyPr/>
          <a:lstStyle/>
          <a:p>
            <a:fld id="{C71C242F-20BE-4F6C-ABA6-9DCC8641EF60}" type="slidenum">
              <a:rPr lang="en-US" smtClean="0"/>
              <a:pPr/>
              <a:t>31</a:t>
            </a:fld>
            <a:endParaRPr lang="en-US"/>
          </a:p>
        </p:txBody>
      </p:sp>
      <p:pic>
        <p:nvPicPr>
          <p:cNvPr id="3074" name="Picture 2" descr="Logo">
            <a:extLst>
              <a:ext uri="{FF2B5EF4-FFF2-40B4-BE49-F238E27FC236}">
                <a16:creationId xmlns:a16="http://schemas.microsoft.com/office/drawing/2014/main" id="{455A1EDD-4617-CC6F-80CC-974F17B9A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2" y="95816"/>
            <a:ext cx="6162806" cy="24715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12D5AC-AED0-23A5-0741-B76F9A67CCD5}"/>
              </a:ext>
            </a:extLst>
          </p:cNvPr>
          <p:cNvSpPr txBox="1"/>
          <p:nvPr/>
        </p:nvSpPr>
        <p:spPr>
          <a:xfrm>
            <a:off x="2383420" y="5661764"/>
            <a:ext cx="4377160" cy="461665"/>
          </a:xfrm>
          <a:prstGeom prst="rect">
            <a:avLst/>
          </a:prstGeom>
          <a:noFill/>
        </p:spPr>
        <p:txBody>
          <a:bodyPr wrap="none" rtlCol="0">
            <a:spAutoFit/>
          </a:bodyPr>
          <a:lstStyle/>
          <a:p>
            <a:r>
              <a:rPr lang="en-US" dirty="0"/>
              <a:t>https://</a:t>
            </a:r>
            <a:r>
              <a:rPr lang="en-US" dirty="0" err="1"/>
              <a:t>www.microbiome-vif.org</a:t>
            </a:r>
            <a:endParaRPr lang="en-US" dirty="0"/>
          </a:p>
        </p:txBody>
      </p:sp>
    </p:spTree>
    <p:extLst>
      <p:ext uri="{BB962C8B-B14F-4D97-AF65-F5344CB8AC3E}">
        <p14:creationId xmlns:p14="http://schemas.microsoft.com/office/powerpoint/2010/main" val="65158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B56C5-57C9-5C14-8F7A-A84922DC77A9}"/>
              </a:ext>
            </a:extLst>
          </p:cNvPr>
          <p:cNvSpPr>
            <a:spLocks noGrp="1"/>
          </p:cNvSpPr>
          <p:nvPr>
            <p:ph idx="1"/>
          </p:nvPr>
        </p:nvSpPr>
        <p:spPr>
          <a:xfrm>
            <a:off x="449268" y="4579780"/>
            <a:ext cx="5542767" cy="1018488"/>
          </a:xfrm>
        </p:spPr>
        <p:txBody>
          <a:bodyPr>
            <a:normAutofit fontScale="85000" lnSpcReduction="20000"/>
          </a:bodyPr>
          <a:lstStyle/>
          <a:p>
            <a:pPr marL="0" indent="0" algn="ctr">
              <a:buNone/>
            </a:pPr>
            <a:r>
              <a:rPr lang="en-US" sz="2400" dirty="0"/>
              <a:t>EuroBioC2023 Ghent, Belgium, Sept 20-22</a:t>
            </a:r>
          </a:p>
          <a:p>
            <a:pPr marL="0" indent="0" algn="ctr">
              <a:buNone/>
            </a:pPr>
            <a:r>
              <a:rPr lang="en-US" sz="2400" dirty="0"/>
              <a:t>partially hybrid</a:t>
            </a:r>
          </a:p>
          <a:p>
            <a:pPr marL="0" indent="0" algn="ctr">
              <a:buNone/>
            </a:pPr>
            <a:r>
              <a:rPr lang="en-US" sz="2400" dirty="0"/>
              <a:t>https://eurobioc2023.bioconductor.org/</a:t>
            </a:r>
          </a:p>
        </p:txBody>
      </p:sp>
      <p:sp>
        <p:nvSpPr>
          <p:cNvPr id="4" name="Slide Number Placeholder 3">
            <a:extLst>
              <a:ext uri="{FF2B5EF4-FFF2-40B4-BE49-F238E27FC236}">
                <a16:creationId xmlns:a16="http://schemas.microsoft.com/office/drawing/2014/main" id="{810E20E8-1C01-9B61-980C-746DDD198283}"/>
              </a:ext>
            </a:extLst>
          </p:cNvPr>
          <p:cNvSpPr>
            <a:spLocks noGrp="1"/>
          </p:cNvSpPr>
          <p:nvPr>
            <p:ph type="sldNum" sz="quarter" idx="12"/>
          </p:nvPr>
        </p:nvSpPr>
        <p:spPr/>
        <p:txBody>
          <a:bodyPr/>
          <a:lstStyle/>
          <a:p>
            <a:fld id="{C71C242F-20BE-4F6C-ABA6-9DCC8641EF60}" type="slidenum">
              <a:rPr lang="en-US" smtClean="0"/>
              <a:pPr/>
              <a:t>32</a:t>
            </a:fld>
            <a:endParaRPr lang="en-US"/>
          </a:p>
        </p:txBody>
      </p:sp>
      <p:pic>
        <p:nvPicPr>
          <p:cNvPr id="4100" name="Picture 4">
            <a:extLst>
              <a:ext uri="{FF2B5EF4-FFF2-40B4-BE49-F238E27FC236}">
                <a16:creationId xmlns:a16="http://schemas.microsoft.com/office/drawing/2014/main" id="{3723ACC3-D53D-E9CC-E66D-6E4DE9FC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059" y="3639137"/>
            <a:ext cx="2503741" cy="2899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1ECD47B-3113-7F0F-3E3E-B11B34710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043" y="66641"/>
            <a:ext cx="4045907" cy="116460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F598CD8-8DEC-28E4-C292-65EC64530217}"/>
              </a:ext>
            </a:extLst>
          </p:cNvPr>
          <p:cNvSpPr txBox="1">
            <a:spLocks/>
          </p:cNvSpPr>
          <p:nvPr/>
        </p:nvSpPr>
        <p:spPr>
          <a:xfrm>
            <a:off x="3220651" y="1804870"/>
            <a:ext cx="5542767" cy="101848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pPr>
            <a:r>
              <a:rPr lang="en-US" sz="2400" dirty="0"/>
              <a:t>BioC2023 Boston, USA, Aug 2-4</a:t>
            </a:r>
          </a:p>
          <a:p>
            <a:pPr marL="0" indent="0" algn="ctr" fontAlgn="auto">
              <a:spcAft>
                <a:spcPts val="0"/>
              </a:spcAft>
              <a:buFont typeface="Arial" pitchFamily="34" charset="0"/>
              <a:buNone/>
            </a:pPr>
            <a:r>
              <a:rPr lang="en-US" sz="2400" dirty="0"/>
              <a:t>fully hybrid</a:t>
            </a:r>
          </a:p>
          <a:p>
            <a:pPr marL="0" indent="0" algn="ctr" fontAlgn="auto">
              <a:spcAft>
                <a:spcPts val="0"/>
              </a:spcAft>
              <a:buFont typeface="Arial" pitchFamily="34" charset="0"/>
              <a:buNone/>
            </a:pPr>
            <a:r>
              <a:rPr lang="en-US" sz="2400" dirty="0"/>
              <a:t>https://bioc2023.bioconductor.org/</a:t>
            </a:r>
          </a:p>
        </p:txBody>
      </p:sp>
      <p:pic>
        <p:nvPicPr>
          <p:cNvPr id="4104" name="Picture 8">
            <a:extLst>
              <a:ext uri="{FF2B5EF4-FFF2-40B4-BE49-F238E27FC236}">
                <a16:creationId xmlns:a16="http://schemas.microsoft.com/office/drawing/2014/main" id="{C800E727-2202-5FB1-6EA5-5992E579D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20" y="864226"/>
            <a:ext cx="2503741" cy="289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2F38B949-A02E-51D7-87DC-C68548ECA376}"/>
              </a:ext>
            </a:extLst>
          </p:cNvPr>
          <p:cNvPicPr>
            <a:picLocks noChangeAspect="1"/>
          </p:cNvPicPr>
          <p:nvPr/>
        </p:nvPicPr>
        <p:blipFill rotWithShape="1">
          <a:blip r:embed="rId2"/>
          <a:srcRect b="2931"/>
          <a:stretch/>
        </p:blipFill>
        <p:spPr>
          <a:xfrm>
            <a:off x="20" y="1282"/>
            <a:ext cx="9143980" cy="6856718"/>
          </a:xfrm>
          <a:prstGeom prst="rect">
            <a:avLst/>
          </a:prstGeom>
        </p:spPr>
      </p:pic>
      <p:sp>
        <p:nvSpPr>
          <p:cNvPr id="4" name="Slide Number Placeholder 3">
            <a:extLst>
              <a:ext uri="{FF2B5EF4-FFF2-40B4-BE49-F238E27FC236}">
                <a16:creationId xmlns:a16="http://schemas.microsoft.com/office/drawing/2014/main" id="{356CA8C8-A51C-C9A7-F7B8-864809F79A2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a:solidFill>
                  <a:srgbClr val="FFFFFF"/>
                </a:solidFill>
                <a:latin typeface="+mn-lt"/>
                <a:ea typeface="+mn-ea"/>
              </a:rPr>
              <a:pPr eaLnBrk="1" hangingPunct="1">
                <a:spcAft>
                  <a:spcPts val="600"/>
                </a:spcAft>
              </a:pPr>
              <a:t>4</a:t>
            </a:fld>
            <a:endParaRPr lang="en-US">
              <a:solidFill>
                <a:srgbClr val="FFFFFF"/>
              </a:solidFill>
              <a:latin typeface="+mn-lt"/>
              <a:ea typeface="+mn-ea"/>
            </a:endParaRPr>
          </a:p>
        </p:txBody>
      </p:sp>
    </p:spTree>
    <p:extLst>
      <p:ext uri="{BB962C8B-B14F-4D97-AF65-F5344CB8AC3E}">
        <p14:creationId xmlns:p14="http://schemas.microsoft.com/office/powerpoint/2010/main" val="235441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AF126A-14DD-E761-5664-C31700E8EC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9318" y="643466"/>
            <a:ext cx="716536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39E0EA2-231A-AF81-712F-D2E87665AAF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eaLnBrk="1" hangingPunct="1">
              <a:spcAft>
                <a:spcPts val="600"/>
              </a:spcAft>
            </a:pPr>
            <a:fld id="{C71C242F-20BE-4F6C-ABA6-9DCC8641EF60}" type="slidenum">
              <a:rPr lang="en-US" smtClean="0">
                <a:latin typeface="+mn-lt"/>
                <a:ea typeface="+mn-ea"/>
              </a:rPr>
              <a:pPr eaLnBrk="1" hangingPunct="1">
                <a:spcAft>
                  <a:spcPts val="600"/>
                </a:spcAft>
              </a:pPr>
              <a:t>5</a:t>
            </a:fld>
            <a:endParaRPr lang="en-US" dirty="0">
              <a:latin typeface="+mn-lt"/>
              <a:ea typeface="+mn-ea"/>
            </a:endParaRPr>
          </a:p>
        </p:txBody>
      </p:sp>
      <p:sp>
        <p:nvSpPr>
          <p:cNvPr id="5" name="TextBox 4">
            <a:extLst>
              <a:ext uri="{FF2B5EF4-FFF2-40B4-BE49-F238E27FC236}">
                <a16:creationId xmlns:a16="http://schemas.microsoft.com/office/drawing/2014/main" id="{C5EB77D2-D290-4C8F-A084-79C51D11D038}"/>
              </a:ext>
            </a:extLst>
          </p:cNvPr>
          <p:cNvSpPr txBox="1"/>
          <p:nvPr/>
        </p:nvSpPr>
        <p:spPr>
          <a:xfrm>
            <a:off x="91440" y="6382921"/>
            <a:ext cx="6200608" cy="338554"/>
          </a:xfrm>
          <a:prstGeom prst="rect">
            <a:avLst/>
          </a:prstGeom>
          <a:noFill/>
        </p:spPr>
        <p:txBody>
          <a:bodyPr wrap="none" rtlCol="0">
            <a:spAutoFit/>
          </a:bodyPr>
          <a:lstStyle/>
          <a:p>
            <a:r>
              <a:rPr lang="en-US" sz="1600" dirty="0"/>
              <a:t>Source: https://</a:t>
            </a:r>
            <a:r>
              <a:rPr lang="en-US" sz="1600" dirty="0" err="1"/>
              <a:t>www.metafor-project.org</a:t>
            </a:r>
            <a:r>
              <a:rPr lang="en-US" sz="1600" dirty="0"/>
              <a:t>/</a:t>
            </a:r>
            <a:r>
              <a:rPr lang="en-US" sz="1600" dirty="0" err="1"/>
              <a:t>doku.php</a:t>
            </a:r>
            <a:r>
              <a:rPr lang="en-US" sz="1600" dirty="0"/>
              <a:t>/</a:t>
            </a:r>
            <a:r>
              <a:rPr lang="en-US" sz="1600" dirty="0" err="1"/>
              <a:t>plots:forest_plot</a:t>
            </a:r>
            <a:endParaRPr lang="en-US" sz="1600" dirty="0"/>
          </a:p>
        </p:txBody>
      </p:sp>
    </p:spTree>
    <p:extLst>
      <p:ext uri="{BB962C8B-B14F-4D97-AF65-F5344CB8AC3E}">
        <p14:creationId xmlns:p14="http://schemas.microsoft.com/office/powerpoint/2010/main" val="22315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BDE846-CF08-A644-8145-B47523CA1C9C}"/>
              </a:ext>
            </a:extLst>
          </p:cNvPr>
          <p:cNvSpPr>
            <a:spLocks noGrp="1"/>
          </p:cNvSpPr>
          <p:nvPr>
            <p:ph type="sldNum" sz="quarter" idx="12"/>
          </p:nvPr>
        </p:nvSpPr>
        <p:spPr>
          <a:xfrm>
            <a:off x="8044665" y="6356350"/>
            <a:ext cx="470685" cy="365125"/>
          </a:xfrm>
        </p:spPr>
        <p:txBody>
          <a:bodyPr>
            <a:normAutofit/>
          </a:bodyPr>
          <a:lstStyle/>
          <a:p>
            <a:pPr>
              <a:spcAft>
                <a:spcPts val="600"/>
              </a:spcAft>
            </a:pPr>
            <a:fld id="{C71C242F-20BE-4F6C-ABA6-9DCC8641EF60}" type="slidenum">
              <a:rPr lang="en-US" sz="1000">
                <a:solidFill>
                  <a:prstClr val="black">
                    <a:tint val="75000"/>
                  </a:prstClr>
                </a:solidFill>
              </a:rPr>
              <a:pPr>
                <a:spcAft>
                  <a:spcPts val="600"/>
                </a:spcAft>
              </a:pPr>
              <a:t>6</a:t>
            </a:fld>
            <a:endParaRPr lang="en-US" sz="1000">
              <a:solidFill>
                <a:prstClr val="black">
                  <a:tint val="75000"/>
                </a:prstClr>
              </a:solidFill>
            </a:endParaRPr>
          </a:p>
        </p:txBody>
      </p:sp>
      <p:pic>
        <p:nvPicPr>
          <p:cNvPr id="7" name="Picture 4">
            <a:extLst>
              <a:ext uri="{FF2B5EF4-FFF2-40B4-BE49-F238E27FC236}">
                <a16:creationId xmlns:a16="http://schemas.microsoft.com/office/drawing/2014/main" id="{71877D51-0C57-4240-6616-0C73D69DE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826" y="980943"/>
            <a:ext cx="4582832" cy="5500312"/>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6EAB996-A212-0AA7-F77C-F19E47C33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887" y="802694"/>
            <a:ext cx="5931154" cy="6031357"/>
          </a:xfrm>
          <a:prstGeom prst="rect">
            <a:avLst/>
          </a:prstGeom>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2F6106B-1351-692F-1298-87774A22F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44" y="1256144"/>
            <a:ext cx="8080911" cy="479916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918DC-E84E-434A-830E-F303077D4422}"/>
              </a:ext>
            </a:extLst>
          </p:cNvPr>
          <p:cNvSpPr>
            <a:spLocks noGrp="1"/>
          </p:cNvSpPr>
          <p:nvPr>
            <p:ph type="title"/>
          </p:nvPr>
        </p:nvSpPr>
        <p:spPr>
          <a:xfrm>
            <a:off x="0" y="3404"/>
            <a:ext cx="4362994" cy="988573"/>
          </a:xfrm>
        </p:spPr>
        <p:txBody>
          <a:bodyPr>
            <a:normAutofit/>
          </a:bodyPr>
          <a:lstStyle/>
          <a:p>
            <a:pPr>
              <a:lnSpc>
                <a:spcPct val="90000"/>
              </a:lnSpc>
            </a:pPr>
            <a:r>
              <a:rPr lang="en-US" sz="3200" dirty="0">
                <a:latin typeface="Calibri" panose="020F0502020204030204" pitchFamily="34" charset="0"/>
                <a:cs typeface="Calibri" panose="020F0502020204030204" pitchFamily="34" charset="0"/>
              </a:rPr>
              <a:t>High-dimensional data</a:t>
            </a:r>
          </a:p>
        </p:txBody>
      </p:sp>
      <p:pic>
        <p:nvPicPr>
          <p:cNvPr id="8202" name="Picture 10">
            <a:extLst>
              <a:ext uri="{FF2B5EF4-FFF2-40B4-BE49-F238E27FC236}">
                <a16:creationId xmlns:a16="http://schemas.microsoft.com/office/drawing/2014/main" id="{8716F064-C7E7-1846-8859-1309BB5AE9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45" r="9880"/>
          <a:stretch/>
        </p:blipFill>
        <p:spPr bwMode="auto">
          <a:xfrm>
            <a:off x="1468907" y="1206294"/>
            <a:ext cx="6206186" cy="5402406"/>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2F51F02-31F5-98EA-ACB8-0ACF292F4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6863" y="1206294"/>
            <a:ext cx="4533678" cy="4941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202"/>
                                        </p:tgtEl>
                                        <p:attrNameLst>
                                          <p:attrName>ppt_x</p:attrName>
                                        </p:attrNameLst>
                                      </p:cBhvr>
                                      <p:tavLst>
                                        <p:tav tm="0">
                                          <p:val>
                                            <p:strVal val="ppt_x"/>
                                          </p:val>
                                        </p:tav>
                                        <p:tav tm="100000">
                                          <p:val>
                                            <p:strVal val="ppt_x"/>
                                          </p:val>
                                        </p:tav>
                                      </p:tavLst>
                                    </p:anim>
                                    <p:anim calcmode="lin" valueType="num">
                                      <p:cBhvr additive="base">
                                        <p:cTn id="7" dur="500"/>
                                        <p:tgtEl>
                                          <p:spTgt spid="8202"/>
                                        </p:tgtEl>
                                        <p:attrNameLst>
                                          <p:attrName>ppt_y</p:attrName>
                                        </p:attrNameLst>
                                      </p:cBhvr>
                                      <p:tavLst>
                                        <p:tav tm="0">
                                          <p:val>
                                            <p:strVal val="ppt_y"/>
                                          </p:val>
                                        </p:tav>
                                        <p:tav tm="100000">
                                          <p:val>
                                            <p:strVal val="1+ppt_h/2"/>
                                          </p:val>
                                        </p:tav>
                                      </p:tavLst>
                                    </p:anim>
                                    <p:set>
                                      <p:cBhvr>
                                        <p:cTn id="8" dur="1" fill="hold">
                                          <p:stCondLst>
                                            <p:cond delay="499"/>
                                          </p:stCondLst>
                                        </p:cTn>
                                        <p:tgtEl>
                                          <p:spTgt spid="8202"/>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7"/>
                                        </p:tgtEl>
                                        <p:attrNameLst>
                                          <p:attrName>ppt_x</p:attrName>
                                        </p:attrNameLst>
                                      </p:cBhvr>
                                      <p:tavLst>
                                        <p:tav tm="0">
                                          <p:val>
                                            <p:strVal val="ppt_x"/>
                                          </p:val>
                                        </p:tav>
                                        <p:tav tm="100000">
                                          <p:val>
                                            <p:strVal val="ppt_x"/>
                                          </p:val>
                                        </p:tav>
                                      </p:tavLst>
                                    </p:anim>
                                    <p:anim calcmode="lin" valueType="num">
                                      <p:cBhvr additive="base">
                                        <p:cTn id="29" dur="500"/>
                                        <p:tgtEl>
                                          <p:spTgt spid="7"/>
                                        </p:tgtEl>
                                        <p:attrNameLst>
                                          <p:attrName>ppt_y</p:attrName>
                                        </p:attrNameLst>
                                      </p:cBhvr>
                                      <p:tavLst>
                                        <p:tav tm="0">
                                          <p:val>
                                            <p:strVal val="ppt_y"/>
                                          </p:val>
                                        </p:tav>
                                        <p:tav tm="100000">
                                          <p:val>
                                            <p:strVal val="1+ppt_h/2"/>
                                          </p:val>
                                        </p:tav>
                                      </p:tavLst>
                                    </p:anim>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8"/>
                                        </p:tgtEl>
                                        <p:attrNameLst>
                                          <p:attrName>ppt_x</p:attrName>
                                        </p:attrNameLst>
                                      </p:cBhvr>
                                      <p:tavLst>
                                        <p:tav tm="0">
                                          <p:val>
                                            <p:strVal val="ppt_x"/>
                                          </p:val>
                                        </p:tav>
                                        <p:tav tm="100000">
                                          <p:val>
                                            <p:strVal val="ppt_x"/>
                                          </p:val>
                                        </p:tav>
                                      </p:tavLst>
                                    </p:anim>
                                    <p:anim calcmode="lin" valueType="num">
                                      <p:cBhvr additive="base">
                                        <p:cTn id="40" dur="500"/>
                                        <p:tgtEl>
                                          <p:spTgt spid="8"/>
                                        </p:tgtEl>
                                        <p:attrNameLst>
                                          <p:attrName>ppt_y</p:attrName>
                                        </p:attrNameLst>
                                      </p:cBhvr>
                                      <p:tavLst>
                                        <p:tav tm="0">
                                          <p:val>
                                            <p:strVal val="ppt_y"/>
                                          </p:val>
                                        </p:tav>
                                        <p:tav tm="100000">
                                          <p:val>
                                            <p:strVal val="1+ppt_h/2"/>
                                          </p:val>
                                        </p:tav>
                                      </p:tavLst>
                                    </p:anim>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3CD-71FA-4AEC-A422-5E92FF403785}"/>
              </a:ext>
            </a:extLst>
          </p:cNvPr>
          <p:cNvSpPr>
            <a:spLocks noGrp="1"/>
          </p:cNvSpPr>
          <p:nvPr>
            <p:ph type="title"/>
          </p:nvPr>
        </p:nvSpPr>
        <p:spPr/>
        <p:txBody>
          <a:bodyPr/>
          <a:lstStyle/>
          <a:p>
            <a:pPr algn="ctr"/>
            <a:r>
              <a:rPr lang="en-US" dirty="0">
                <a:latin typeface="Montserrat" panose="00000500000000000000" pitchFamily="2" charset="0"/>
              </a:rPr>
              <a:t>STORMS checklist objectives</a:t>
            </a:r>
          </a:p>
        </p:txBody>
      </p:sp>
      <p:pic>
        <p:nvPicPr>
          <p:cNvPr id="5" name="Picture 4" descr="A picture containing drawing&#10;&#10;Description automatically generated">
            <a:extLst>
              <a:ext uri="{FF2B5EF4-FFF2-40B4-BE49-F238E27FC236}">
                <a16:creationId xmlns:a16="http://schemas.microsoft.com/office/drawing/2014/main" id="{A27DEA62-ED21-430B-AF59-66437154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13" y="2375431"/>
            <a:ext cx="1592277" cy="17145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E82BA294-1AE7-4426-B07C-07317B4B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742" y="2357922"/>
            <a:ext cx="1714500" cy="1714500"/>
          </a:xfrm>
          <a:prstGeom prst="rect">
            <a:avLst/>
          </a:prstGeom>
        </p:spPr>
      </p:pic>
      <p:pic>
        <p:nvPicPr>
          <p:cNvPr id="9" name="Picture 8" descr="A close up of a sign&#10;&#10;Description automatically generated">
            <a:extLst>
              <a:ext uri="{FF2B5EF4-FFF2-40B4-BE49-F238E27FC236}">
                <a16:creationId xmlns:a16="http://schemas.microsoft.com/office/drawing/2014/main" id="{F12CEFBD-982D-4B9B-8B33-6EABD1C67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63" y="2534146"/>
            <a:ext cx="1714500" cy="1714500"/>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E24DD694-5473-424D-AE8B-A759FC83A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003" y="2370235"/>
            <a:ext cx="1714500" cy="1714500"/>
          </a:xfrm>
          <a:prstGeom prst="rect">
            <a:avLst/>
          </a:prstGeom>
        </p:spPr>
      </p:pic>
      <p:sp>
        <p:nvSpPr>
          <p:cNvPr id="13" name="Content Placeholder 2">
            <a:extLst>
              <a:ext uri="{FF2B5EF4-FFF2-40B4-BE49-F238E27FC236}">
                <a16:creationId xmlns:a16="http://schemas.microsoft.com/office/drawing/2014/main" id="{B726D983-D8B5-4A90-9FB8-B26666BC983D}"/>
              </a:ext>
            </a:extLst>
          </p:cNvPr>
          <p:cNvSpPr txBox="1">
            <a:spLocks/>
          </p:cNvSpPr>
          <p:nvPr/>
        </p:nvSpPr>
        <p:spPr>
          <a:xfrm>
            <a:off x="237147" y="4121104"/>
            <a:ext cx="2198836" cy="747719"/>
          </a:xfrm>
          <a:prstGeom prst="rect">
            <a:avLst/>
          </a:prstGeom>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latin typeface="Calibri" panose="020F0502020204030204" pitchFamily="34" charset="0"/>
                <a:cs typeface="Calibri" panose="020F0502020204030204" pitchFamily="34" charset="0"/>
              </a:rPr>
              <a:t>Intuitive and straightforward</a:t>
            </a:r>
          </a:p>
        </p:txBody>
      </p:sp>
      <p:sp>
        <p:nvSpPr>
          <p:cNvPr id="15" name="TextBox 14">
            <a:extLst>
              <a:ext uri="{FF2B5EF4-FFF2-40B4-BE49-F238E27FC236}">
                <a16:creationId xmlns:a16="http://schemas.microsoft.com/office/drawing/2014/main" id="{C2EA0CD6-D639-4207-A96C-6B5E384BBBEE}"/>
              </a:ext>
            </a:extLst>
          </p:cNvPr>
          <p:cNvSpPr txBox="1"/>
          <p:nvPr/>
        </p:nvSpPr>
        <p:spPr>
          <a:xfrm>
            <a:off x="2435983" y="4121105"/>
            <a:ext cx="2125980" cy="1708160"/>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Help authors write well-organized microbiome papers</a:t>
            </a:r>
          </a:p>
        </p:txBody>
      </p:sp>
      <p:sp>
        <p:nvSpPr>
          <p:cNvPr id="17" name="TextBox 16">
            <a:extLst>
              <a:ext uri="{FF2B5EF4-FFF2-40B4-BE49-F238E27FC236}">
                <a16:creationId xmlns:a16="http://schemas.microsoft.com/office/drawing/2014/main" id="{C4B35720-42C6-480F-AEF9-9DC7C0604117}"/>
              </a:ext>
            </a:extLst>
          </p:cNvPr>
          <p:cNvSpPr txBox="1"/>
          <p:nvPr/>
        </p:nvSpPr>
        <p:spPr>
          <a:xfrm>
            <a:off x="4637104" y="4121105"/>
            <a:ext cx="2168019" cy="1384995"/>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Easier comparison of study designs and results between papers</a:t>
            </a:r>
          </a:p>
        </p:txBody>
      </p:sp>
      <p:sp>
        <p:nvSpPr>
          <p:cNvPr id="19" name="TextBox 18">
            <a:extLst>
              <a:ext uri="{FF2B5EF4-FFF2-40B4-BE49-F238E27FC236}">
                <a16:creationId xmlns:a16="http://schemas.microsoft.com/office/drawing/2014/main" id="{074BA871-9D0F-4893-841F-1576DAE55987}"/>
              </a:ext>
            </a:extLst>
          </p:cNvPr>
          <p:cNvSpPr txBox="1"/>
          <p:nvPr/>
        </p:nvSpPr>
        <p:spPr>
          <a:xfrm>
            <a:off x="6880263" y="4121104"/>
            <a:ext cx="2125980" cy="1061829"/>
          </a:xfrm>
          <a:prstGeom prst="rect">
            <a:avLst/>
          </a:prstGeom>
          <a:noFill/>
        </p:spPr>
        <p:txBody>
          <a:bodyPr wrap="square">
            <a:spAutoFit/>
          </a:bodyPr>
          <a:lstStyle/>
          <a:p>
            <a:pPr algn="ctr"/>
            <a:r>
              <a:rPr lang="en-US" sz="2100" dirty="0">
                <a:latin typeface="Calibri" panose="020F0502020204030204" pitchFamily="34" charset="0"/>
                <a:cs typeface="Calibri" panose="020F0502020204030204" pitchFamily="34" charset="0"/>
              </a:rPr>
              <a:t>Method, database, and analysis-agnostic</a:t>
            </a:r>
          </a:p>
        </p:txBody>
      </p:sp>
      <p:sp>
        <p:nvSpPr>
          <p:cNvPr id="12" name="Content Placeholder 2">
            <a:extLst>
              <a:ext uri="{FF2B5EF4-FFF2-40B4-BE49-F238E27FC236}">
                <a16:creationId xmlns:a16="http://schemas.microsoft.com/office/drawing/2014/main" id="{D355DBEC-D3C7-1741-A566-A10AED1AC8F5}"/>
              </a:ext>
            </a:extLst>
          </p:cNvPr>
          <p:cNvSpPr txBox="1">
            <a:spLocks/>
          </p:cNvSpPr>
          <p:nvPr/>
        </p:nvSpPr>
        <p:spPr>
          <a:xfrm>
            <a:off x="1159651" y="1436285"/>
            <a:ext cx="6875393"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u="sng" dirty="0"/>
              <a:t>St</a:t>
            </a:r>
            <a:r>
              <a:rPr lang="en-US" sz="1700" dirty="0"/>
              <a:t>rengthening the </a:t>
            </a:r>
            <a:r>
              <a:rPr lang="en-US" sz="1700" u="sng" dirty="0"/>
              <a:t>O</a:t>
            </a:r>
            <a:r>
              <a:rPr lang="en-US" sz="1700" dirty="0"/>
              <a:t>rganization and </a:t>
            </a:r>
            <a:r>
              <a:rPr lang="en-US" sz="1700" u="sng" dirty="0"/>
              <a:t>R</a:t>
            </a:r>
            <a:r>
              <a:rPr lang="en-US" sz="1700" dirty="0"/>
              <a:t>eporting of </a:t>
            </a:r>
            <a:r>
              <a:rPr lang="en-US" sz="1700" u="sng" dirty="0"/>
              <a:t>M</a:t>
            </a:r>
            <a:r>
              <a:rPr lang="en-US" sz="1700" dirty="0"/>
              <a:t>icrobiome </a:t>
            </a:r>
            <a:r>
              <a:rPr lang="en-US" sz="1700" u="sng" dirty="0"/>
              <a:t>S</a:t>
            </a:r>
            <a:r>
              <a:rPr lang="en-US" sz="1700" dirty="0"/>
              <a:t>tudies</a:t>
            </a:r>
          </a:p>
        </p:txBody>
      </p:sp>
      <p:sp>
        <p:nvSpPr>
          <p:cNvPr id="14" name="Content Placeholder 2">
            <a:extLst>
              <a:ext uri="{FF2B5EF4-FFF2-40B4-BE49-F238E27FC236}">
                <a16:creationId xmlns:a16="http://schemas.microsoft.com/office/drawing/2014/main" id="{F79D376E-B6CF-934D-9AC4-1B276B39B845}"/>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6"/>
              </a:rPr>
              <a:t>www.stormsmicrobiome.org</a:t>
            </a:r>
            <a:r>
              <a:rPr lang="en-US" sz="1700" dirty="0"/>
              <a:t> </a:t>
            </a:r>
          </a:p>
        </p:txBody>
      </p:sp>
      <p:grpSp>
        <p:nvGrpSpPr>
          <p:cNvPr id="16" name="Group 15">
            <a:extLst>
              <a:ext uri="{FF2B5EF4-FFF2-40B4-BE49-F238E27FC236}">
                <a16:creationId xmlns:a16="http://schemas.microsoft.com/office/drawing/2014/main" id="{98787BE7-9D06-7E4B-9E82-37828C2C7D83}"/>
              </a:ext>
            </a:extLst>
          </p:cNvPr>
          <p:cNvGrpSpPr/>
          <p:nvPr/>
        </p:nvGrpSpPr>
        <p:grpSpPr>
          <a:xfrm>
            <a:off x="237147" y="5606728"/>
            <a:ext cx="1768433" cy="1144174"/>
            <a:chOff x="3913037" y="5806279"/>
            <a:chExt cx="1768433" cy="1144174"/>
          </a:xfrm>
        </p:grpSpPr>
        <p:pic>
          <p:nvPicPr>
            <p:cNvPr id="18" name="Picture 6" descr="https://waldronlab.io/assets/img/chloe-mirzayi.jpg">
              <a:extLst>
                <a:ext uri="{FF2B5EF4-FFF2-40B4-BE49-F238E27FC236}">
                  <a16:creationId xmlns:a16="http://schemas.microsoft.com/office/drawing/2014/main" id="{65CE5D8F-D5D3-FC45-95F7-C4CFBBEFB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60D1EC4-F814-A347-A470-6F31F6A90225}"/>
                </a:ext>
              </a:extLst>
            </p:cNvPr>
            <p:cNvSpPr txBox="1"/>
            <p:nvPr/>
          </p:nvSpPr>
          <p:spPr>
            <a:xfrm>
              <a:off x="3913037" y="6642676"/>
              <a:ext cx="1768433" cy="307777"/>
            </a:xfrm>
            <a:prstGeom prst="rect">
              <a:avLst/>
            </a:prstGeom>
            <a:noFill/>
          </p:spPr>
          <p:txBody>
            <a:bodyPr wrap="none" rtlCol="0">
              <a:spAutoFit/>
            </a:bodyPr>
            <a:lstStyle/>
            <a:p>
              <a:r>
                <a:rPr lang="en-US" sz="1400" dirty="0"/>
                <a:t>Chloe </a:t>
              </a:r>
              <a:r>
                <a:rPr lang="en-US" sz="1400" dirty="0" err="1"/>
                <a:t>Mirzayi</a:t>
              </a:r>
              <a:r>
                <a:rPr lang="en-US" sz="1400" dirty="0"/>
                <a:t>, MPH</a:t>
              </a:r>
            </a:p>
          </p:txBody>
        </p:sp>
      </p:grpSp>
      <p:sp>
        <p:nvSpPr>
          <p:cNvPr id="4" name="TextBox 3">
            <a:extLst>
              <a:ext uri="{FF2B5EF4-FFF2-40B4-BE49-F238E27FC236}">
                <a16:creationId xmlns:a16="http://schemas.microsoft.com/office/drawing/2014/main" id="{361D7BD6-03B8-7C57-2DBA-87C0FB9C03DE}"/>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48903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B756-B5D8-4B1B-9757-4698D6E851F3}"/>
              </a:ext>
            </a:extLst>
          </p:cNvPr>
          <p:cNvSpPr>
            <a:spLocks noGrp="1"/>
          </p:cNvSpPr>
          <p:nvPr>
            <p:ph type="title"/>
          </p:nvPr>
        </p:nvSpPr>
        <p:spPr>
          <a:xfrm>
            <a:off x="486696" y="629266"/>
            <a:ext cx="2629122" cy="1622321"/>
          </a:xfrm>
        </p:spPr>
        <p:txBody>
          <a:bodyPr>
            <a:normAutofit fontScale="90000"/>
          </a:bodyPr>
          <a:lstStyle/>
          <a:p>
            <a:r>
              <a:rPr lang="en-US">
                <a:latin typeface="Montserrat" panose="00000500000000000000" pitchFamily="2" charset="0"/>
              </a:rPr>
              <a:t>The Checklist</a:t>
            </a:r>
            <a:endParaRPr lang="en-US" dirty="0">
              <a:latin typeface="Montserrat" panose="00000500000000000000" pitchFamily="2" charset="0"/>
            </a:endParaRPr>
          </a:p>
        </p:txBody>
      </p:sp>
      <p:sp>
        <p:nvSpPr>
          <p:cNvPr id="3" name="Content Placeholder 2">
            <a:extLst>
              <a:ext uri="{FF2B5EF4-FFF2-40B4-BE49-F238E27FC236}">
                <a16:creationId xmlns:a16="http://schemas.microsoft.com/office/drawing/2014/main" id="{F291EFB4-8499-4383-8105-FEA5868C377A}"/>
              </a:ext>
            </a:extLst>
          </p:cNvPr>
          <p:cNvSpPr>
            <a:spLocks noGrp="1"/>
          </p:cNvSpPr>
          <p:nvPr>
            <p:ph idx="1"/>
          </p:nvPr>
        </p:nvSpPr>
        <p:spPr>
          <a:xfrm>
            <a:off x="486698" y="2438400"/>
            <a:ext cx="2629120" cy="3785419"/>
          </a:xfrm>
        </p:spPr>
        <p:txBody>
          <a:bodyPr>
            <a:normAutofit/>
          </a:bodyPr>
          <a:lstStyle/>
          <a:p>
            <a:r>
              <a:rPr lang="en-US" sz="1700" dirty="0"/>
              <a:t>17 items (52 subitems)</a:t>
            </a:r>
          </a:p>
          <a:p>
            <a:r>
              <a:rPr lang="en-US" sz="1700" dirty="0"/>
              <a:t>divided into 6 sections:</a:t>
            </a:r>
          </a:p>
          <a:p>
            <a:pPr lvl="1"/>
            <a:r>
              <a:rPr lang="en-US" sz="1700" dirty="0"/>
              <a:t>Abstract, Introduction, Methods, Results, Discussion, Other Information</a:t>
            </a:r>
          </a:p>
          <a:p>
            <a:pPr lvl="1"/>
            <a:r>
              <a:rPr lang="en-US" sz="1700" dirty="0"/>
              <a:t>Forms the outline of a paper</a:t>
            </a:r>
          </a:p>
        </p:txBody>
      </p:sp>
      <p:graphicFrame>
        <p:nvGraphicFramePr>
          <p:cNvPr id="5" name="Table 4">
            <a:extLst>
              <a:ext uri="{FF2B5EF4-FFF2-40B4-BE49-F238E27FC236}">
                <a16:creationId xmlns:a16="http://schemas.microsoft.com/office/drawing/2014/main" id="{7B7031C7-6F54-1B49-B60A-7336D2C39A0F}"/>
              </a:ext>
            </a:extLst>
          </p:cNvPr>
          <p:cNvGraphicFramePr>
            <a:graphicFrameLocks noGrp="1"/>
          </p:cNvGraphicFramePr>
          <p:nvPr/>
        </p:nvGraphicFramePr>
        <p:xfrm>
          <a:off x="4054396" y="1968649"/>
          <a:ext cx="4514501" cy="2917462"/>
        </p:xfrm>
        <a:graphic>
          <a:graphicData uri="http://schemas.openxmlformats.org/drawingml/2006/table">
            <a:tbl>
              <a:tblPr firstRow="1" bandRow="1"/>
              <a:tblGrid>
                <a:gridCol w="408479">
                  <a:extLst>
                    <a:ext uri="{9D8B030D-6E8A-4147-A177-3AD203B41FA5}">
                      <a16:colId xmlns:a16="http://schemas.microsoft.com/office/drawing/2014/main" val="1734179372"/>
                    </a:ext>
                  </a:extLst>
                </a:gridCol>
                <a:gridCol w="567177">
                  <a:extLst>
                    <a:ext uri="{9D8B030D-6E8A-4147-A177-3AD203B41FA5}">
                      <a16:colId xmlns:a16="http://schemas.microsoft.com/office/drawing/2014/main" val="1675325926"/>
                    </a:ext>
                  </a:extLst>
                </a:gridCol>
                <a:gridCol w="1583273">
                  <a:extLst>
                    <a:ext uri="{9D8B030D-6E8A-4147-A177-3AD203B41FA5}">
                      <a16:colId xmlns:a16="http://schemas.microsoft.com/office/drawing/2014/main" val="1634159569"/>
                    </a:ext>
                  </a:extLst>
                </a:gridCol>
                <a:gridCol w="377591">
                  <a:extLst>
                    <a:ext uri="{9D8B030D-6E8A-4147-A177-3AD203B41FA5}">
                      <a16:colId xmlns:a16="http://schemas.microsoft.com/office/drawing/2014/main" val="2732644853"/>
                    </a:ext>
                  </a:extLst>
                </a:gridCol>
                <a:gridCol w="529899">
                  <a:extLst>
                    <a:ext uri="{9D8B030D-6E8A-4147-A177-3AD203B41FA5}">
                      <a16:colId xmlns:a16="http://schemas.microsoft.com/office/drawing/2014/main" val="757746906"/>
                    </a:ext>
                  </a:extLst>
                </a:gridCol>
                <a:gridCol w="521378">
                  <a:extLst>
                    <a:ext uri="{9D8B030D-6E8A-4147-A177-3AD203B41FA5}">
                      <a16:colId xmlns:a16="http://schemas.microsoft.com/office/drawing/2014/main" val="625958660"/>
                    </a:ext>
                  </a:extLst>
                </a:gridCol>
                <a:gridCol w="526704">
                  <a:extLst>
                    <a:ext uri="{9D8B030D-6E8A-4147-A177-3AD203B41FA5}">
                      <a16:colId xmlns:a16="http://schemas.microsoft.com/office/drawing/2014/main" val="2523115830"/>
                    </a:ext>
                  </a:extLst>
                </a:gridCol>
              </a:tblGrid>
              <a:tr h="240622">
                <a:tc>
                  <a:txBody>
                    <a:bodyPr/>
                    <a:lstStyle/>
                    <a:p>
                      <a:pPr algn="ctr" rtl="0" fontAlgn="b"/>
                      <a:r>
                        <a:rPr lang="en-US" sz="700" b="1">
                          <a:effectLst/>
                          <a:latin typeface="+mn-lt"/>
                        </a:rPr>
                        <a:t>Number</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Item</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Recommendation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Source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Additional Guidance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Yes/No/NA</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Comments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3468825"/>
                  </a:ext>
                </a:extLst>
              </a:tr>
              <a:tr h="240622">
                <a:tc>
                  <a:txBody>
                    <a:bodyPr/>
                    <a:lstStyle/>
                    <a:p>
                      <a:pPr algn="ctr" rtl="0" fontAlgn="b"/>
                      <a:r>
                        <a:rPr lang="en-US" sz="700">
                          <a:effectLst/>
                          <a:latin typeface="+mn-lt"/>
                        </a:rPr>
                        <a:t>4.0</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1">
                          <a:effectLst/>
                          <a:latin typeface="+mn-lt"/>
                        </a:rPr>
                        <a:t>Laboratory methods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laboratory/center where laboratory work was done.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700"/>
                        <a:t>(not shown)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endParaRPr lang="en-US" sz="1200"/>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91624423"/>
                  </a:ext>
                </a:extLst>
              </a:tr>
              <a:tr h="240622">
                <a:tc>
                  <a:txBody>
                    <a:bodyPr/>
                    <a:lstStyle/>
                    <a:p>
                      <a:pPr algn="ctr" rtl="0" fontAlgn="b"/>
                      <a:r>
                        <a:rPr lang="en-US" sz="700">
                          <a:effectLst/>
                          <a:latin typeface="+mn-lt"/>
                        </a:rPr>
                        <a:t>4.1</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Specimen collection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State the body site sampled from and how specimens were collected.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2392152"/>
                  </a:ext>
                </a:extLst>
              </a:tr>
              <a:tr h="240622">
                <a:tc>
                  <a:txBody>
                    <a:bodyPr/>
                    <a:lstStyle/>
                    <a:p>
                      <a:pPr algn="ctr" rtl="0" fontAlgn="b"/>
                      <a:r>
                        <a:rPr lang="en-US" sz="700">
                          <a:effectLst/>
                          <a:latin typeface="+mn-lt"/>
                        </a:rPr>
                        <a:t>4.2</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Shipping</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samples were stored and shipped to the laboratory</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28745772"/>
                  </a:ext>
                </a:extLst>
              </a:tr>
              <a:tr h="547368">
                <a:tc>
                  <a:txBody>
                    <a:bodyPr/>
                    <a:lstStyle/>
                    <a:p>
                      <a:pPr algn="ctr" rtl="0" fontAlgn="b"/>
                      <a:r>
                        <a:rPr lang="en-US" sz="700">
                          <a:effectLst/>
                          <a:latin typeface="+mn-lt"/>
                        </a:rPr>
                        <a:t>4.3</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Storage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how the laboratory stored samples, including time between collection and storage and any preservation buffers or refridgeration used.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0774254"/>
                  </a:ext>
                </a:extLst>
              </a:tr>
              <a:tr h="240622">
                <a:tc>
                  <a:txBody>
                    <a:bodyPr/>
                    <a:lstStyle/>
                    <a:p>
                      <a:pPr algn="ctr" rtl="0" fontAlgn="b"/>
                      <a:r>
                        <a:rPr lang="en-US" sz="700">
                          <a:effectLst/>
                          <a:latin typeface="+mn-lt"/>
                        </a:rPr>
                        <a:t>4.4</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DNA extraction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DNA extraction method, including kit and version if relevant</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81034175"/>
                  </a:ext>
                </a:extLst>
              </a:tr>
              <a:tr h="240622">
                <a:tc>
                  <a:txBody>
                    <a:bodyPr/>
                    <a:lstStyle/>
                    <a:p>
                      <a:pPr algn="ctr" rtl="0" fontAlgn="b"/>
                      <a:r>
                        <a:rPr lang="en-US" sz="700">
                          <a:effectLst/>
                          <a:latin typeface="+mn-lt"/>
                        </a:rPr>
                        <a:t>4.5</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Human DNA removal</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whether human DNA removal was performed</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2418758"/>
                  </a:ext>
                </a:extLst>
              </a:tr>
              <a:tr h="342870">
                <a:tc>
                  <a:txBody>
                    <a:bodyPr/>
                    <a:lstStyle/>
                    <a:p>
                      <a:pPr algn="ctr" rtl="0" fontAlgn="b"/>
                      <a:r>
                        <a:rPr lang="en-US" sz="700">
                          <a:effectLst/>
                          <a:latin typeface="+mn-lt"/>
                        </a:rPr>
                        <a:t>4.6</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Primer selection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primer selection and DNA amplification methods as well as variable region sequenced (if applicable).</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73022942"/>
                  </a:ext>
                </a:extLst>
              </a:tr>
              <a:tr h="240622">
                <a:tc>
                  <a:txBody>
                    <a:bodyPr/>
                    <a:lstStyle/>
                    <a:p>
                      <a:pPr algn="ctr" rtl="0" fontAlgn="b"/>
                      <a:r>
                        <a:rPr lang="en-US" sz="700">
                          <a:effectLst/>
                          <a:latin typeface="+mn-lt"/>
                        </a:rPr>
                        <a:t>4.7</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a:effectLst/>
                          <a:latin typeface="+mn-lt"/>
                        </a:rPr>
                        <a:t>Contaminant analysis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Provide any methods used to control for or identify microbiome contamination.</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28443220"/>
                  </a:ext>
                </a:extLst>
              </a:tr>
              <a:tr h="342870">
                <a:tc>
                  <a:txBody>
                    <a:bodyPr/>
                    <a:lstStyle/>
                    <a:p>
                      <a:pPr algn="ctr" rtl="0" fontAlgn="t"/>
                      <a:r>
                        <a:rPr lang="en-US" sz="700" b="0">
                          <a:effectLst/>
                          <a:latin typeface="+mn-lt"/>
                        </a:rPr>
                        <a:t>4.8</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700" b="0">
                          <a:effectLst/>
                          <a:latin typeface="+mn-lt"/>
                        </a:rPr>
                        <a:t>Controls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solidFill>
                            <a:srgbClr val="000000"/>
                          </a:solidFill>
                          <a:effectLst/>
                          <a:latin typeface="+mn-lt"/>
                        </a:rPr>
                        <a:t>Describe any positive and negative controls, including their source and which steps were performed on them. </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700" b="0">
                          <a:effectLst/>
                          <a:latin typeface="+mn-lt"/>
                        </a:rPr>
                        <a:t>STORMS</a:t>
                      </a: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700" b="0">
                        <a:effectLst/>
                        <a:latin typeface="+mn-lt"/>
                      </a:endParaRPr>
                    </a:p>
                  </a:txBody>
                  <a:tcPr marL="8688" marR="8688" marT="5792" marB="579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78365327"/>
                  </a:ext>
                </a:extLst>
              </a:tr>
            </a:tbl>
          </a:graphicData>
        </a:graphic>
      </p:graphicFrame>
      <p:sp>
        <p:nvSpPr>
          <p:cNvPr id="6" name="Content Placeholder 2">
            <a:extLst>
              <a:ext uri="{FF2B5EF4-FFF2-40B4-BE49-F238E27FC236}">
                <a16:creationId xmlns:a16="http://schemas.microsoft.com/office/drawing/2014/main" id="{B42AABC9-F14D-F1F7-0CAF-43E0B5DF05A2}"/>
              </a:ext>
            </a:extLst>
          </p:cNvPr>
          <p:cNvSpPr txBox="1">
            <a:spLocks/>
          </p:cNvSpPr>
          <p:nvPr/>
        </p:nvSpPr>
        <p:spPr>
          <a:xfrm>
            <a:off x="4002264" y="6411460"/>
            <a:ext cx="3437697" cy="3707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90000"/>
              </a:lnSpc>
              <a:spcAft>
                <a:spcPts val="0"/>
              </a:spcAft>
              <a:buFont typeface="Arial" pitchFamily="34" charset="0"/>
              <a:buNone/>
            </a:pPr>
            <a:r>
              <a:rPr lang="en-US" sz="1700" dirty="0">
                <a:hlinkClick r:id="rId2"/>
              </a:rPr>
              <a:t>www.stormsmicrobiome.org</a:t>
            </a:r>
            <a:r>
              <a:rPr lang="en-US" sz="1700" dirty="0"/>
              <a:t> </a:t>
            </a:r>
          </a:p>
        </p:txBody>
      </p:sp>
      <p:sp>
        <p:nvSpPr>
          <p:cNvPr id="7" name="TextBox 6">
            <a:extLst>
              <a:ext uri="{FF2B5EF4-FFF2-40B4-BE49-F238E27FC236}">
                <a16:creationId xmlns:a16="http://schemas.microsoft.com/office/drawing/2014/main" id="{003B0DEC-B76D-826E-E875-36FFBCC07E94}"/>
              </a:ext>
            </a:extLst>
          </p:cNvPr>
          <p:cNvSpPr txBox="1"/>
          <p:nvPr/>
        </p:nvSpPr>
        <p:spPr>
          <a:xfrm>
            <a:off x="3383280" y="5924837"/>
            <a:ext cx="5760720" cy="461665"/>
          </a:xfrm>
          <a:prstGeom prst="rect">
            <a:avLst/>
          </a:prstGeom>
          <a:noFill/>
        </p:spPr>
        <p:txBody>
          <a:bodyPr wrap="square">
            <a:spAutoFit/>
          </a:bodyPr>
          <a:lstStyle/>
          <a:p>
            <a:r>
              <a:rPr lang="en-US" sz="1200" dirty="0" err="1"/>
              <a:t>Mirzayi</a:t>
            </a:r>
            <a:r>
              <a:rPr lang="en-US" sz="1200" dirty="0"/>
              <a:t>, C. </a:t>
            </a:r>
            <a:r>
              <a:rPr lang="en-US" sz="1200" i="1" dirty="0"/>
              <a:t>et al.</a:t>
            </a:r>
            <a:r>
              <a:rPr lang="en-US" sz="1200" dirty="0"/>
              <a:t> Reporting guidelines for human microbiome research: the STORMS checklist. </a:t>
            </a:r>
            <a:r>
              <a:rPr lang="en-US" sz="1200" i="1" dirty="0"/>
              <a:t>Nat. Med.</a:t>
            </a:r>
            <a:r>
              <a:rPr lang="en-US" sz="1200" dirty="0"/>
              <a:t> </a:t>
            </a:r>
            <a:r>
              <a:rPr lang="en-US" sz="1200" b="1" dirty="0"/>
              <a:t>27</a:t>
            </a:r>
            <a:r>
              <a:rPr lang="en-US" sz="1200" dirty="0"/>
              <a:t>, 1885–1892 (2021)</a:t>
            </a:r>
          </a:p>
        </p:txBody>
      </p:sp>
    </p:spTree>
    <p:extLst>
      <p:ext uri="{BB962C8B-B14F-4D97-AF65-F5344CB8AC3E}">
        <p14:creationId xmlns:p14="http://schemas.microsoft.com/office/powerpoint/2010/main" val="366244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5A76-9858-CE2E-FC56-C8AD32CC8886}"/>
              </a:ext>
            </a:extLst>
          </p:cNvPr>
          <p:cNvSpPr>
            <a:spLocks noGrp="1"/>
          </p:cNvSpPr>
          <p:nvPr>
            <p:ph type="title"/>
          </p:nvPr>
        </p:nvSpPr>
        <p:spPr/>
        <p:txBody>
          <a:bodyPr>
            <a:normAutofit fontScale="90000"/>
          </a:bodyPr>
          <a:lstStyle/>
          <a:p>
            <a:r>
              <a:rPr lang="en-US" dirty="0"/>
              <a:t>The need for standardized microbiome methods and results</a:t>
            </a:r>
          </a:p>
        </p:txBody>
      </p:sp>
      <p:sp>
        <p:nvSpPr>
          <p:cNvPr id="3" name="Content Placeholder 2">
            <a:extLst>
              <a:ext uri="{FF2B5EF4-FFF2-40B4-BE49-F238E27FC236}">
                <a16:creationId xmlns:a16="http://schemas.microsoft.com/office/drawing/2014/main" id="{76E10623-A13D-A7EE-8465-06D61BA593E1}"/>
              </a:ext>
            </a:extLst>
          </p:cNvPr>
          <p:cNvSpPr>
            <a:spLocks noGrp="1"/>
          </p:cNvSpPr>
          <p:nvPr>
            <p:ph idx="1"/>
          </p:nvPr>
        </p:nvSpPr>
        <p:spPr>
          <a:xfrm>
            <a:off x="457200" y="2299064"/>
            <a:ext cx="8229600" cy="2377440"/>
          </a:xfrm>
        </p:spPr>
        <p:txBody>
          <a:bodyPr/>
          <a:lstStyle/>
          <a:p>
            <a:pPr marL="514350" indent="-514350">
              <a:buFont typeface="+mj-lt"/>
              <a:buAutoNum type="arabicPeriod"/>
            </a:pPr>
            <a:r>
              <a:rPr lang="en-US" sz="3200" dirty="0"/>
              <a:t>Impossible to systematically compare results to published literature</a:t>
            </a:r>
          </a:p>
          <a:p>
            <a:pPr marL="514350" indent="-514350">
              <a:buFont typeface="+mj-lt"/>
              <a:buAutoNum type="arabicPeriod"/>
            </a:pPr>
            <a:r>
              <a:rPr lang="en-US" sz="3200" dirty="0"/>
              <a:t>No equivalent of GO, </a:t>
            </a:r>
            <a:r>
              <a:rPr lang="en-US" sz="3200" dirty="0" err="1"/>
              <a:t>mSigDB</a:t>
            </a:r>
            <a:r>
              <a:rPr lang="en-US" sz="3200" dirty="0"/>
              <a:t>, etc. available </a:t>
            </a:r>
            <a:r>
              <a:rPr lang="en-US" dirty="0"/>
              <a:t>for microbiome studies</a:t>
            </a:r>
          </a:p>
        </p:txBody>
      </p:sp>
      <p:sp>
        <p:nvSpPr>
          <p:cNvPr id="4" name="Slide Number Placeholder 3">
            <a:extLst>
              <a:ext uri="{FF2B5EF4-FFF2-40B4-BE49-F238E27FC236}">
                <a16:creationId xmlns:a16="http://schemas.microsoft.com/office/drawing/2014/main" id="{2A241C3F-9F0B-4894-EB63-2D0D9D311524}"/>
              </a:ext>
            </a:extLst>
          </p:cNvPr>
          <p:cNvSpPr>
            <a:spLocks noGrp="1"/>
          </p:cNvSpPr>
          <p:nvPr>
            <p:ph type="sldNum" sz="quarter" idx="12"/>
          </p:nvPr>
        </p:nvSpPr>
        <p:spPr/>
        <p:txBody>
          <a:bodyPr/>
          <a:lstStyle/>
          <a:p>
            <a:fld id="{C71C242F-20BE-4F6C-ABA6-9DCC8641EF60}" type="slidenum">
              <a:rPr lang="en-US" smtClean="0"/>
              <a:pPr/>
              <a:t>9</a:t>
            </a:fld>
            <a:endParaRPr lang="en-US"/>
          </a:p>
        </p:txBody>
      </p:sp>
      <p:grpSp>
        <p:nvGrpSpPr>
          <p:cNvPr id="17" name="Group 16">
            <a:extLst>
              <a:ext uri="{FF2B5EF4-FFF2-40B4-BE49-F238E27FC236}">
                <a16:creationId xmlns:a16="http://schemas.microsoft.com/office/drawing/2014/main" id="{4B5B131B-BDDE-D09D-93C5-BBC72BE2E824}"/>
              </a:ext>
            </a:extLst>
          </p:cNvPr>
          <p:cNvGrpSpPr/>
          <p:nvPr/>
        </p:nvGrpSpPr>
        <p:grpSpPr>
          <a:xfrm>
            <a:off x="1125320" y="5642525"/>
            <a:ext cx="6434113" cy="1145766"/>
            <a:chOff x="1125320" y="5642525"/>
            <a:chExt cx="6434113" cy="1145766"/>
          </a:xfrm>
        </p:grpSpPr>
        <p:grpSp>
          <p:nvGrpSpPr>
            <p:cNvPr id="5" name="Group 4">
              <a:extLst>
                <a:ext uri="{FF2B5EF4-FFF2-40B4-BE49-F238E27FC236}">
                  <a16:creationId xmlns:a16="http://schemas.microsoft.com/office/drawing/2014/main" id="{6194EAFB-FD5E-3BFC-D8C0-B4AFE98788C8}"/>
                </a:ext>
              </a:extLst>
            </p:cNvPr>
            <p:cNvGrpSpPr/>
            <p:nvPr/>
          </p:nvGrpSpPr>
          <p:grpSpPr>
            <a:xfrm>
              <a:off x="1125320" y="5642525"/>
              <a:ext cx="1657826" cy="1145766"/>
              <a:chOff x="1437453" y="5150048"/>
              <a:chExt cx="1657826" cy="1145766"/>
            </a:xfrm>
          </p:grpSpPr>
          <p:pic>
            <p:nvPicPr>
              <p:cNvPr id="6" name="Picture 2" descr="https://waldronlab.io/assets/img/ludwig-geistlinger.jpg">
                <a:extLst>
                  <a:ext uri="{FF2B5EF4-FFF2-40B4-BE49-F238E27FC236}">
                    <a16:creationId xmlns:a16="http://schemas.microsoft.com/office/drawing/2014/main" id="{C5DB5ECB-570B-044A-7BD2-008E8AFFF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925" y="5150048"/>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9B25A6-C129-6DE2-60BF-A68360A3AE3E}"/>
                  </a:ext>
                </a:extLst>
              </p:cNvPr>
              <p:cNvSpPr txBox="1"/>
              <p:nvPr/>
            </p:nvSpPr>
            <p:spPr>
              <a:xfrm>
                <a:off x="1437453" y="5988037"/>
                <a:ext cx="1657826" cy="307777"/>
              </a:xfrm>
              <a:prstGeom prst="rect">
                <a:avLst/>
              </a:prstGeom>
              <a:noFill/>
            </p:spPr>
            <p:txBody>
              <a:bodyPr wrap="none" rtlCol="0">
                <a:spAutoFit/>
              </a:bodyPr>
              <a:lstStyle/>
              <a:p>
                <a:r>
                  <a:rPr lang="en-US" sz="1400" dirty="0"/>
                  <a:t>Ludwig </a:t>
                </a:r>
                <a:r>
                  <a:rPr lang="en-US" sz="1400" dirty="0" err="1"/>
                  <a:t>Geistlinger</a:t>
                </a:r>
                <a:endParaRPr lang="en-US" sz="1400" dirty="0"/>
              </a:p>
            </p:txBody>
          </p:sp>
        </p:grpSp>
        <p:grpSp>
          <p:nvGrpSpPr>
            <p:cNvPr id="8" name="Group 7">
              <a:extLst>
                <a:ext uri="{FF2B5EF4-FFF2-40B4-BE49-F238E27FC236}">
                  <a16:creationId xmlns:a16="http://schemas.microsoft.com/office/drawing/2014/main" id="{7B99AE07-BD8E-AA43-9307-EF5782F6FD78}"/>
                </a:ext>
              </a:extLst>
            </p:cNvPr>
            <p:cNvGrpSpPr/>
            <p:nvPr/>
          </p:nvGrpSpPr>
          <p:grpSpPr>
            <a:xfrm>
              <a:off x="2900496" y="5642525"/>
              <a:ext cx="1269899" cy="1145766"/>
              <a:chOff x="4162304" y="5806279"/>
              <a:chExt cx="1269899" cy="1145766"/>
            </a:xfrm>
          </p:grpSpPr>
          <p:pic>
            <p:nvPicPr>
              <p:cNvPr id="9" name="Picture 6" descr="https://waldronlab.io/assets/img/chloe-mirzayi.jpg">
                <a:extLst>
                  <a:ext uri="{FF2B5EF4-FFF2-40B4-BE49-F238E27FC236}">
                    <a16:creationId xmlns:a16="http://schemas.microsoft.com/office/drawing/2014/main" id="{59B08501-BF19-DF0D-5CF0-CA8A30909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860" y="5806279"/>
                <a:ext cx="712788" cy="7127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6F9706-1B7F-0B48-D4BF-D21B05D3FA50}"/>
                  </a:ext>
                </a:extLst>
              </p:cNvPr>
              <p:cNvSpPr txBox="1"/>
              <p:nvPr/>
            </p:nvSpPr>
            <p:spPr>
              <a:xfrm>
                <a:off x="4162304" y="6644268"/>
                <a:ext cx="1269899" cy="307777"/>
              </a:xfrm>
              <a:prstGeom prst="rect">
                <a:avLst/>
              </a:prstGeom>
              <a:noFill/>
            </p:spPr>
            <p:txBody>
              <a:bodyPr wrap="none" rtlCol="0">
                <a:spAutoFit/>
              </a:bodyPr>
              <a:lstStyle/>
              <a:p>
                <a:r>
                  <a:rPr lang="en-US" sz="1400" dirty="0"/>
                  <a:t>Chloe </a:t>
                </a:r>
                <a:r>
                  <a:rPr lang="en-US" sz="1400" dirty="0" err="1"/>
                  <a:t>Mirzayi</a:t>
                </a:r>
                <a:endParaRPr lang="en-US" sz="1400" dirty="0"/>
              </a:p>
            </p:txBody>
          </p:sp>
        </p:grpSp>
        <p:grpSp>
          <p:nvGrpSpPr>
            <p:cNvPr id="11" name="Group 10">
              <a:extLst>
                <a:ext uri="{FF2B5EF4-FFF2-40B4-BE49-F238E27FC236}">
                  <a16:creationId xmlns:a16="http://schemas.microsoft.com/office/drawing/2014/main" id="{31AEFCC8-FCEC-F70B-6A39-F0EAF106AA68}"/>
                </a:ext>
              </a:extLst>
            </p:cNvPr>
            <p:cNvGrpSpPr/>
            <p:nvPr/>
          </p:nvGrpSpPr>
          <p:grpSpPr>
            <a:xfrm>
              <a:off x="4557363" y="5645948"/>
              <a:ext cx="1300099" cy="1085370"/>
              <a:chOff x="5977020" y="5762445"/>
              <a:chExt cx="1300099" cy="1085370"/>
            </a:xfrm>
          </p:grpSpPr>
          <p:pic>
            <p:nvPicPr>
              <p:cNvPr id="12" name="Picture 8" descr="https://waldronlab.io/assets/img/rimsha-azhar.jpg">
                <a:extLst>
                  <a:ext uri="{FF2B5EF4-FFF2-40B4-BE49-F238E27FC236}">
                    <a16:creationId xmlns:a16="http://schemas.microsoft.com/office/drawing/2014/main" id="{62E0401B-2BBC-3D89-8C0A-CF2CD19D8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27" t="12461" r="29175" b="35728"/>
              <a:stretch/>
            </p:blipFill>
            <p:spPr bwMode="auto">
              <a:xfrm>
                <a:off x="6274645" y="5762445"/>
                <a:ext cx="704850" cy="7050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B5C65A-C613-B429-7024-5B8BE6050225}"/>
                  </a:ext>
                </a:extLst>
              </p:cNvPr>
              <p:cNvSpPr txBox="1"/>
              <p:nvPr/>
            </p:nvSpPr>
            <p:spPr>
              <a:xfrm>
                <a:off x="5977020" y="6540038"/>
                <a:ext cx="1300099" cy="307777"/>
              </a:xfrm>
              <a:prstGeom prst="rect">
                <a:avLst/>
              </a:prstGeom>
              <a:noFill/>
            </p:spPr>
            <p:txBody>
              <a:bodyPr wrap="none" rtlCol="0">
                <a:spAutoFit/>
              </a:bodyPr>
              <a:lstStyle/>
              <a:p>
                <a:r>
                  <a:rPr lang="en-US" sz="1400" dirty="0" err="1"/>
                  <a:t>Rimsha</a:t>
                </a:r>
                <a:r>
                  <a:rPr lang="en-US" sz="1400" dirty="0"/>
                  <a:t> </a:t>
                </a:r>
                <a:r>
                  <a:rPr lang="en-US" sz="1400" dirty="0" err="1"/>
                  <a:t>Azhar</a:t>
                </a:r>
                <a:endParaRPr lang="en-US" sz="1400" dirty="0"/>
              </a:p>
            </p:txBody>
          </p:sp>
        </p:grpSp>
        <p:grpSp>
          <p:nvGrpSpPr>
            <p:cNvPr id="14" name="Group 13">
              <a:extLst>
                <a:ext uri="{FF2B5EF4-FFF2-40B4-BE49-F238E27FC236}">
                  <a16:creationId xmlns:a16="http://schemas.microsoft.com/office/drawing/2014/main" id="{7AE07A97-3E0E-1837-51A8-7ACFFD77BF58}"/>
                </a:ext>
              </a:extLst>
            </p:cNvPr>
            <p:cNvGrpSpPr/>
            <p:nvPr/>
          </p:nvGrpSpPr>
          <p:grpSpPr>
            <a:xfrm>
              <a:off x="6311976" y="5642525"/>
              <a:ext cx="1247457" cy="1088793"/>
              <a:chOff x="6058759" y="5825360"/>
              <a:chExt cx="1247457" cy="1088793"/>
            </a:xfrm>
          </p:grpSpPr>
          <p:pic>
            <p:nvPicPr>
              <p:cNvPr id="15" name="Picture 10" descr="https://waldronlab.io/assets/img/fatima-zohra.jpg">
                <a:extLst>
                  <a:ext uri="{FF2B5EF4-FFF2-40B4-BE49-F238E27FC236}">
                    <a16:creationId xmlns:a16="http://schemas.microsoft.com/office/drawing/2014/main" id="{6C94DD1F-9FCE-2467-8263-15D4A24F1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3147" y="5825360"/>
                <a:ext cx="717261" cy="7162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DD8B99C-8F98-E9AF-CB42-A44DCBE61108}"/>
                  </a:ext>
                </a:extLst>
              </p:cNvPr>
              <p:cNvSpPr txBox="1"/>
              <p:nvPr/>
            </p:nvSpPr>
            <p:spPr>
              <a:xfrm>
                <a:off x="6058759" y="6606376"/>
                <a:ext cx="1247457" cy="307777"/>
              </a:xfrm>
              <a:prstGeom prst="rect">
                <a:avLst/>
              </a:prstGeom>
              <a:noFill/>
            </p:spPr>
            <p:txBody>
              <a:bodyPr wrap="none" rtlCol="0">
                <a:spAutoFit/>
              </a:bodyPr>
              <a:lstStyle/>
              <a:p>
                <a:r>
                  <a:rPr lang="en-US" sz="1400" dirty="0"/>
                  <a:t>Fatima Zohra</a:t>
                </a:r>
              </a:p>
            </p:txBody>
          </p:sp>
        </p:grpSp>
      </p:grpSp>
    </p:spTree>
    <p:extLst>
      <p:ext uri="{BB962C8B-B14F-4D97-AF65-F5344CB8AC3E}">
        <p14:creationId xmlns:p14="http://schemas.microsoft.com/office/powerpoint/2010/main" val="397809368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72345</TotalTime>
  <Words>3737</Words>
  <Application>Microsoft Macintosh PowerPoint</Application>
  <PresentationFormat>On-screen Show (4:3)</PresentationFormat>
  <Paragraphs>307</Paragraphs>
  <Slides>32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Courier</vt:lpstr>
      <vt:lpstr>Courier New</vt:lpstr>
      <vt:lpstr>Montserrat</vt:lpstr>
      <vt:lpstr>Times New Roman</vt:lpstr>
      <vt:lpstr>Office Theme</vt:lpstr>
      <vt:lpstr>Accelerating human microbiome research through systematic comparison to published microbial signatures</vt:lpstr>
      <vt:lpstr>PowerPoint Presentation</vt:lpstr>
      <vt:lpstr>How do we consume scientific literature?</vt:lpstr>
      <vt:lpstr>PowerPoint Presentation</vt:lpstr>
      <vt:lpstr>PowerPoint Presentation</vt:lpstr>
      <vt:lpstr>High-dimensional data</vt:lpstr>
      <vt:lpstr>STORMS checklist objectives</vt:lpstr>
      <vt:lpstr>The Checklist</vt:lpstr>
      <vt:lpstr>The need for standardized microbiome methods and results</vt:lpstr>
      <vt:lpstr>PowerPoint Presentation</vt:lpstr>
      <vt:lpstr>PowerPoint Presentation</vt:lpstr>
      <vt:lpstr>BugSigDB.org wiki pages &amp; subpages</vt:lpstr>
      <vt:lpstr>PowerPoint Presentation</vt:lpstr>
      <vt:lpstr>Most reproducible research topics antibiotics exposure HIV infection</vt:lpstr>
      <vt:lpstr>“Bug set enrichment analysis”</vt:lpstr>
      <vt:lpstr>High enrichment in other CRC signatures</vt:lpstr>
      <vt:lpstr>Rank of “spike-in” positive control signatures among all signatures</vt:lpstr>
      <vt:lpstr>Similarities with other health outcomes are real</vt:lpstr>
      <vt:lpstr>Co-occurrence Co-exclusion</vt:lpstr>
      <vt:lpstr>Compartmentalization of genera by body site, disease</vt:lpstr>
      <vt:lpstr>Shared, compartmentalized, exclusive  genera by body site</vt:lpstr>
      <vt:lpstr>Shared, compartmentalized, exclusive  fecal genera by disease</vt:lpstr>
      <vt:lpstr>Summary</vt:lpstr>
      <vt:lpstr>PowerPoint Presentation</vt:lpstr>
      <vt:lpstr>PowerPoint Presentation</vt:lpstr>
      <vt:lpstr>Analyst-friendly data in Bioconductor</vt:lpstr>
      <vt:lpstr>Call to action</vt:lpstr>
      <vt:lpstr>PowerPoint Presentation</vt:lpstr>
      <vt:lpstr>PowerPoint Presentation</vt:lpstr>
      <vt:lpstr>Call to action 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Waldron</dc:creator>
  <cp:lastModifiedBy>Levi Waldron</cp:lastModifiedBy>
  <cp:revision>3539</cp:revision>
  <dcterms:created xsi:type="dcterms:W3CDTF">2006-04-21T21:58:28Z</dcterms:created>
  <dcterms:modified xsi:type="dcterms:W3CDTF">2023-06-22T06:54:54Z</dcterms:modified>
</cp:coreProperties>
</file>